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57" r:id="rId5"/>
    <p:sldId id="258" r:id="rId6"/>
    <p:sldId id="262" r:id="rId7"/>
    <p:sldId id="264" r:id="rId8"/>
    <p:sldId id="261" r:id="rId9"/>
    <p:sldId id="265" r:id="rId10"/>
    <p:sldId id="263" r:id="rId11"/>
    <p:sldId id="269" r:id="rId12"/>
    <p:sldId id="266" r:id="rId13"/>
    <p:sldId id="270" r:id="rId14"/>
    <p:sldId id="259" r:id="rId15"/>
    <p:sldId id="26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9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LE VISAGE" userId="65c34c7b207b4167" providerId="LiveId" clId="{A9E90FC6-737F-4AED-AE10-5D7071791DD5}"/>
    <pc:docChg chg="modSld">
      <pc:chgData name="Christophe LE VISAGE" userId="65c34c7b207b4167" providerId="LiveId" clId="{A9E90FC6-737F-4AED-AE10-5D7071791DD5}" dt="2021-11-21T15:15:59.680" v="1" actId="20577"/>
      <pc:docMkLst>
        <pc:docMk/>
      </pc:docMkLst>
      <pc:sldChg chg="modSp mod">
        <pc:chgData name="Christophe LE VISAGE" userId="65c34c7b207b4167" providerId="LiveId" clId="{A9E90FC6-737F-4AED-AE10-5D7071791DD5}" dt="2021-11-21T15:15:59.680" v="1" actId="20577"/>
        <pc:sldMkLst>
          <pc:docMk/>
          <pc:sldMk cId="3392137294" sldId="269"/>
        </pc:sldMkLst>
        <pc:spChg chg="mod">
          <ac:chgData name="Christophe LE VISAGE" userId="65c34c7b207b4167" providerId="LiveId" clId="{A9E90FC6-737F-4AED-AE10-5D7071791DD5}" dt="2021-11-21T15:15:59.680" v="1" actId="20577"/>
          <ac:spMkLst>
            <pc:docMk/>
            <pc:sldMk cId="3392137294" sldId="269"/>
            <ac:spMk id="3" creationId="{6D7EC091-9F6B-4EA4-8B2A-76794AA5523C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Classeur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Classeur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'Pluie-calendaire'!$I$2:$I$422</cx:f>
        <cx:lvl ptCount="421" formatCode="0,00">
          <cx:pt idx="0">2.7664128471123997</cx:pt>
          <cx:pt idx="1">2.3979400086720375</cx:pt>
          <cx:pt idx="2">1.5797835966168101</cx:pt>
          <cx:pt idx="3">1.5797835966168101</cx:pt>
          <cx:pt idx="4">3.3136563466180315</cx:pt>
          <cx:pt idx="5">2.9489017609702137</cx:pt>
          <cx:pt idx="6">2.7558748556724915</cx:pt>
          <cx:pt idx="7">2.3979400086720375</cx:pt>
          <cx:pt idx="8">2.406540180433955</cx:pt>
          <cx:pt idx="9">3.6042260530844699</cx:pt>
          <cx:pt idx="10">1.5797835966168101</cx:pt>
          <cx:pt idx="11">2.5526682161121932</cx:pt>
          <cx:pt idx="12">2.5526682161121932</cx:pt>
          <cx:pt idx="13">2.0755469613925306</cx:pt>
          <cx:pt idx="14">2.2121876044039577</cx:pt>
          <cx:pt idx="15">2.0606978403536118</cx:pt>
          <cx:pt idx="16">2.406540180433955</cx:pt>
          <cx:pt idx="17">2.8350561017201161</cx:pt>
          <cx:pt idx="18">2.5774917998372255</cx:pt>
          <cx:pt idx="19">3.372175286115064</cx:pt>
          <cx:pt idx="20">3.0476641946015599</cx:pt>
          <cx:pt idx="21">2.3891660843645326</cx:pt>
          <cx:pt idx="22">2.9781805169374138</cx:pt>
          <cx:pt idx="23">2.4756711883244296</cx:pt>
          <cx:pt idx="24">2.2041199826559246</cx:pt>
          <cx:pt idx="25">2.5440680443502757</cx:pt>
          <cx:pt idx="26">2.8488047010518036</cx:pt>
          <cx:pt idx="27">3.0293837776852097</cx:pt>
          <cx:pt idx="28">2.0755469613925306</cx:pt>
          <cx:pt idx="29">2.2041199826559246</cx:pt>
          <cx:pt idx="30">3.089198366805149</cx:pt>
          <cx:pt idx="31">1.8920946026904804</cx:pt>
          <cx:pt idx="32">3.6532125137753435</cx:pt>
          <cx:pt idx="33">2.5250448070368452</cx:pt>
          <cx:pt idx="34">2.5526682161121932</cx:pt>
          <cx:pt idx="35">2.0681858617461617</cx:pt>
          <cx:pt idx="36">2.0755469613925306</cx:pt>
          <cx:pt idx="37">2.0606978403536118</cx:pt>
          <cx:pt idx="38">2.2121876044039577</cx:pt>
          <cx:pt idx="39">3.2240148113728639</cx:pt>
          <cx:pt idx="40">1.5797835966168101</cx:pt>
          <cx:pt idx="41">4.7013952690139202</cx:pt>
          <cx:pt idx="42">2.8727388274726686</cx:pt>
          <cx:pt idx="43">2.8864907251724818</cx:pt>
          <cx:pt idx="44">2.6053050461411096</cx:pt>
          <cx:pt idx="45">2.406540180433955</cx:pt>
          <cx:pt idx="46">2.5340261060561349</cx:pt>
          <cx:pt idx="47">1.5797835966168101</cx:pt>
          <cx:pt idx="48">2.5250448070368452</cx:pt>
          <cx:pt idx="49">2.0681858617461617</cx:pt>
          <cx:pt idx="50">2.2041199826559246</cx:pt>
          <cx:pt idx="51">1.5797835966168101</cx:pt>
          <cx:pt idx="52">1.5797835966168101</cx:pt>
          <cx:pt idx="53">2.0681858617461617</cx:pt>
          <cx:pt idx="54">2.8987251815894934</cx:pt>
          <cx:pt idx="55">2.7267272090265724</cx:pt>
          <cx:pt idx="56">3.3669829759778507</cx:pt>
          <cx:pt idx="57">3.5938396610812715</cx:pt>
          <cx:pt idx="58">2.3180633349627615</cx:pt>
          <cx:pt idx="59">2.3180633349627615</cx:pt>
          <cx:pt idx="60">2.5440680443502757</cx:pt>
          <cx:pt idx="61">2.0755469613925306</cx:pt>
          <cx:pt idx="62">1.5797835966168101</cx:pt>
          <cx:pt idx="63">2.0755469613925306</cx:pt>
          <cx:pt idx="64">2.3096301674258988</cx:pt>
          <cx:pt idx="65">1.8864907251724818</cx:pt>
          <cx:pt idx="66">2.3096301674258988</cx:pt>
          <cx:pt idx="67">2.7058637122839193</cx:pt>
          <cx:pt idx="68">1.8864907251724818</cx:pt>
          <cx:pt idx="69">3.2440295890300219</cx:pt>
          <cx:pt idx="70">2.3180633349627615</cx:pt>
          <cx:pt idx="71">2.5440680443502757</cx:pt>
          <cx:pt idx="72">2.5440680443502757</cx:pt>
          <cx:pt idx="73">2.3180633349627615</cx:pt>
          <cx:pt idx="74">3.2944662261615929</cx:pt>
          <cx:pt idx="75">2.8603380065709936</cx:pt>
          <cx:pt idx="76">2.7664128471123997</cx:pt>
          <cx:pt idx="77">3.4908009520108552</cx:pt>
          <cx:pt idx="78">2.716003343634799</cx:pt>
          <cx:pt idx="79">3.2224563366792469</cx:pt>
          <cx:pt idx="80">3.4255342204982635</cx:pt>
          <cx:pt idx="81">2.910090545594068</cx:pt>
          <cx:pt idx="82">3.199480914862356</cx:pt>
          <cx:pt idx="83">3.5233562066547925</cx:pt>
          <cx:pt idx="84">2.5340261060561349</cx:pt>
          <cx:pt idx="85">4.223236273102998</cx:pt>
          <cx:pt idx="86">3.5240064455573727</cx:pt>
          <cx:pt idx="87">5.5771469848275252</cx:pt>
          <cx:pt idx="88">2.8915374576725643</cx:pt>
          <cx:pt idx="89">2.2041199826559246</cx:pt>
          <cx:pt idx="90">3.6627578316815739</cx:pt>
          <cx:pt idx="91">3.0461047872460387</cx:pt>
          <cx:pt idx="92">2.5526682161121932</cx:pt>
          <cx:pt idx="93">2.8579352647194289</cx:pt>
          <cx:pt idx="94">4.9559762222483252</cx:pt>
          <cx:pt idx="95">2.6053050461411096</cx:pt>
          <cx:pt idx="96">2.8142475957319202</cx:pt>
          <cx:pt idx="97">2.3180633349627615</cx:pt>
          <cx:pt idx="98">2.888179493918325</cx:pt>
          <cx:pt idx="99">2.0755469613925306</cx:pt>
          <cx:pt idx="100">3.1427022457376155</cx:pt>
          <cx:pt idx="101">4.1752218003430528</cx:pt>
          <cx:pt idx="102">3.7450747915820575</cx:pt>
          <cx:pt idx="103">3.3669829759778507</cx:pt>
          <cx:pt idx="104">4.6097011023793995</cx:pt>
          <cx:pt idx="105">2.9508514588885464</cx:pt>
          <cx:pt idx="106">3.1142772965615864</cx:pt>
          <cx:pt idx="107">2.716003343634799</cx:pt>
          <cx:pt idx="108">3.3979400086720375</cx:pt>
          <cx:pt idx="109">2.6053050461411096</cx:pt>
          <cx:pt idx="110">2.4842998393467859</cx:pt>
          <cx:pt idx="111">3.0827853703164503</cx:pt>
          <cx:pt idx="112">3.1058506743851435</cx:pt>
          <cx:pt idx="113">2.5440680443502757</cx:pt>
          <cx:pt idx="114">2.7058637122839193</cx:pt>
          <cx:pt idx="115">2.965201701025912</cx:pt>
          <cx:pt idx="116">3.9232440186302764</cx:pt>
          <cx:pt idx="117">3.089198366805149</cx:pt>
          <cx:pt idx="118">3.0515383905153275</cx:pt>
          <cx:pt idx="119">2.8142475957319202</cx:pt>
          <cx:pt idx="120">2.5965970956264601</cx:pt>
          <cx:pt idx="121">2.8142475957319202</cx:pt>
          <cx:pt idx="122">3.035829825252828</cx:pt>
          <cx:pt idx="123">3.3821972103774538</cx:pt>
          <cx:pt idx="124">3.020775488193558</cx:pt>
          <cx:pt idx="125">2.4578818967339924</cx:pt>
          <cx:pt idx="126">5.0394537789617369</cx:pt>
          <cx:pt idx="127">3.1752218003430523</cx:pt>
          <cx:pt idx="128">3.0572856444182146</cx:pt>
          <cx:pt idx="129">3.199480914862356</cx:pt>
          <cx:pt idx="130">3.4967913157000425</cx:pt>
          <cx:pt idx="131">2.8155777483242672</cx:pt>
          <cx:pt idx="132">2.9400181550076634</cx:pt>
          <cx:pt idx="133">2.8254261177678233</cx:pt>
          <cx:pt idx="134">2.7058637122839193</cx:pt>
          <cx:pt idx="135">2.3096301674258988</cx:pt>
          <cx:pt idx="136">2.8375884382355112</cx:pt>
          <cx:pt idx="137">4.343211590179747</cx:pt>
          <cx:pt idx="138">2.8254261177678233</cx:pt>
          <cx:pt idx="139">4.7508168426497548</cx:pt>
          <cx:pt idx="140">2.8488047010518036</cx:pt>
          <cx:pt idx="141">3.3136563466180315</cx:pt>
          <cx:pt idx="142">2.8027737252919755</cx:pt>
          <cx:pt idx="143">2.3820170425748683</cx:pt>
          <cx:pt idx="144">2.910090545594068</cx:pt>
          <cx:pt idx="145">2.8142475957319202</cx:pt>
          <cx:pt idx="146">2.3180633349627615</cx:pt>
          <cx:pt idx="147">2.3096301674258988</cx:pt>
          <cx:pt idx="148">3.2464985807958011</cx:pt>
          <cx:pt idx="149">2.4742162640762553</cx:pt>
          <cx:pt idx="150">2.0755469613925306</cx:pt>
          <cx:pt idx="151">2.5526682161121932</cx:pt>
          <cx:pt idx="152">2.8142475957319202</cx:pt>
          <cx:pt idx="153">3.0195316845312554</cx:pt>
          <cx:pt idx="154">2.5965970956264601</cx:pt>
          <cx:pt idx="155">2.3180633349627615</cx:pt>
          <cx:pt idx="156">2.6053050461411096</cx:pt>
          <cx:pt idx="157">2.2041199826559246</cx:pt>
          <cx:pt idx="158">2.2121876044039577</cx:pt>
          <cx:pt idx="159">1.5797835966168101</cx:pt>
          <cx:pt idx="160">2.0755469613925306</cx:pt>
          <cx:pt idx="161">3.020775488193558</cx:pt>
          <cx:pt idx="162">2.7774268223893115</cx:pt>
          <cx:pt idx="163">3.5938396610812715</cx:pt>
          <cx:pt idx="164">3.1300119496719043</cx:pt>
          <cx:pt idx="165">2.8375884382355112</cx:pt>
          <cx:pt idx="166">2.7558748556724915</cx:pt>
          <cx:pt idx="167">2.6627578316815739</cx:pt>
          <cx:pt idx="168">2.5250448070368452</cx:pt>
          <cx:pt idx="169">2.8603380065709936</cx:pt>
          <cx:pt idx="170">2.6730209071288962</cx:pt>
          <cx:pt idx="171">2.2121876044039577</cx:pt>
          <cx:pt idx="172">2.3010299956639813</cx:pt>
          <cx:pt idx="173">3.0614524790871931</cx:pt>
          <cx:pt idx="174">3.5505952074893279</cx:pt>
          <cx:pt idx="175">2.6148972160331345</cx:pt>
          <cx:pt idx="176">3.4479328655921804</cx:pt>
          <cx:pt idx="177">2.7058637122839193</cx:pt>
          <cx:pt idx="178">2.7058637122839193</cx:pt>
          <cx:pt idx="179">2.7649229846498886</cx:pt>
          <cx:pt idx="180">2.8463371121298051</cx:pt>
          <cx:pt idx="181">2.7267272090265724</cx:pt>
          <cx:pt idx="182">2.7543483357110188</cx:pt>
          <cx:pt idx="183">3.0342272607705505</cx:pt>
          <cx:pt idx="184">2.7558748556724915</cx:pt>
          <cx:pt idx="185">2.8363241157067516</cx:pt>
          <cx:pt idx="186">2.9360107957152097</cx:pt>
          <cx:pt idx="187">1.5797835966168101</cx:pt>
          <cx:pt idx="188">2.0755469613925306</cx:pt>
          <cx:pt idx="189">2.4668676203541096</cx:pt>
          <cx:pt idx="190">1.8920946026904804</cx:pt>
          <cx:pt idx="191">1.8920946026904804</cx:pt>
          <cx:pt idx="192">2.6042260530844699</cx:pt>
          <cx:pt idx="193">2.8992731873176036</cx:pt>
          <cx:pt idx="194">1.5797835966168101</cx:pt>
          <cx:pt idx="195">2.3096301674258988</cx:pt>
          <cx:pt idx="196">1.8920946026904804</cx:pt>
          <cx:pt idx="197">2.0755469613925306</cx:pt>
          <cx:pt idx="198">2.0755469613925306</cx:pt>
          <cx:pt idx="199">2.3180633349627615</cx:pt>
          <cx:pt idx="200">1.8920946026904804</cx:pt>
          <cx:pt idx="201">1.8920946026904804</cx:pt>
          <cx:pt idx="202">2.0681858617461617</cx:pt>
          <cx:pt idx="203">1.5797835966168101</cx:pt>
          <cx:pt idx="204">2.3180633349627615</cx:pt>
          <cx:pt idx="205">2.4756711883244296</cx:pt>
          <cx:pt idx="206">3.3488887230714379</cx:pt>
          <cx:pt idx="207">2.9637878273455551</cx:pt>
          <cx:pt idx="208">3.3695868907363442</cx:pt>
          <cx:pt idx="209">2.4842998393467859</cx:pt>
          <cx:pt idx="210">2.8926510338773004</cx:pt>
          <cx:pt idx="211">3.6692238739308056</cx:pt>
          <cx:pt idx="212">2.2041199826559246</cx:pt>
          <cx:pt idx="213">2.6053050461411096</cx:pt>
          <cx:pt idx="214">2.7267272090265724</cx:pt>
          <cx:pt idx="215">2.5340261060561349</cx:pt>
          <cx:pt idx="216">2.661812685537261</cx:pt>
          <cx:pt idx="217">2.2121876044039577</cx:pt>
          <cx:pt idx="218">2.3180633349627615</cx:pt>
          <cx:pt idx="219">2.5526682161121932</cx:pt>
          <cx:pt idx="220">3.0629578340845103</cx:pt>
          <cx:pt idx="221">2.6946051989335689</cx:pt>
          <cx:pt idx="222">2.6730209071288962</cx:pt>
          <cx:pt idx="223">1.5797835966168101</cx:pt>
          <cx:pt idx="224">2.9111576087399764</cx:pt>
          <cx:pt idx="225">2.5526682161121932</cx:pt>
          <cx:pt idx="226">2.3979400086720375</cx:pt>
          <cx:pt idx="227">1.8920946026904804</cx:pt>
          <cx:pt idx="228">3.5965970956264601</cx:pt>
          <cx:pt idx="229">2.7558748556724915</cx:pt>
          <cx:pt idx="230">2.3180633349627615</cx:pt>
          <cx:pt idx="231">2.6627578316815739</cx:pt>
          <cx:pt idx="232">2.7923916894982539</cx:pt>
          <cx:pt idx="233">2.8020892578817329</cx:pt>
          <cx:pt idx="234">2.8027737252919755</cx:pt>
          <cx:pt idx="235">2.3180633349627615</cx:pt>
          <cx:pt idx="236">2.9052560487484511</cx:pt>
          <cx:pt idx="237">2.5526682161121932</cx:pt>
          <cx:pt idx="238">3.019116290447073</cx:pt>
          <cx:pt idx="239">2.6148972160331345</cx:pt>
          <cx:pt idx="240">2.3180633349627615</cx:pt>
          <cx:pt idx="241">2.6434526764861874</cx:pt>
          <cx:pt idx="242">2.7649229846498886</cx:pt>
          <cx:pt idx="243">3.4087486061842438</cx:pt>
          <cx:pt idx="244">2.9052560487484511</cx:pt>
          <cx:pt idx="245">2.0755469613925306</cx:pt>
          <cx:pt idx="246">2.6532125137753435</cx:pt>
          <cx:pt idx="247">3.3669829759778507</cx:pt>
          <cx:pt idx="248">3.0305997219659511</cx:pt>
          <cx:pt idx="249">2.5526682161121932</cx:pt>
          <cx:pt idx="250">2.7267272090265724</cx:pt>
          <cx:pt idx="251">2.6053050461411096</cx:pt>
          <cx:pt idx="252">2.4842998393467859</cx:pt>
          <cx:pt idx="253">2.5865873046717551</cx:pt>
          <cx:pt idx="254">4.2216749970707692</cx:pt>
          <cx:pt idx="255">3.6307328928171967</cx:pt>
          <cx:pt idx="256">3.2695129442179165</cx:pt>
          <cx:pt idx="257">3.2255677134394709</cx:pt>
          <cx:pt idx="258">2.9523080096621253</cx:pt>
          <cx:pt idx="259">2.7649229846498886</cx:pt>
          <cx:pt idx="260">2.6532125137753435</cx:pt>
          <cx:pt idx="261">2.4578818967339924</cx:pt>
          <cx:pt idx="262">2.8579352647194289</cx:pt>
          <cx:pt idx="263">3.1498346967157849</cx:pt>
          <cx:pt idx="264">3.020775488193558</cx:pt>
          <cx:pt idx="265">2.5526682161121932</cx:pt>
          <cx:pt idx="266">3.1498346967157849</cx:pt>
          <cx:pt idx="267">2.8254261177678233</cx:pt>
          <cx:pt idx="268">2.5526682161121932</cx:pt>
          <cx:pt idx="269">2.8488047010518036</cx:pt>
          <cx:pt idx="270">2.2121876044039577</cx:pt>
          <cx:pt idx="271">3.6053050461411096</cx:pt>
          <cx:pt idx="272">2.0755469613925306</cx:pt>
          <cx:pt idx="273">2.0755469613925306</cx:pt>
          <cx:pt idx="274">2.406540180433955</cx:pt>
          <cx:pt idx="275">2.3180633349627615</cx:pt>
          <cx:pt idx="276">2.3180633349627615</cx:pt>
          <cx:pt idx="277">1.8920946026904804</cx:pt>
          <cx:pt idx="278">1.8920946026904804</cx:pt>
          <cx:pt idx="279">2.9334872878487053</cx:pt>
          <cx:pt idx="280">2.910090545594068</cx:pt>
          <cx:pt idx="281">3.2926990030439298</cx:pt>
          <cx:pt idx="282">2.2121876044039577</cx:pt>
          <cx:pt idx="283">2.0606978403536118</cx:pt>
          <cx:pt idx="284">1.8920946026904804</cx:pt>
          <cx:pt idx="285">2.1875207208364631</cx:pt>
          <cx:pt idx="286">2.8260748027008264</cx:pt>
          <cx:pt idx="287">2.0755469613925306</cx:pt>
          <cx:pt idx="288">1.8920946026904804</cx:pt>
          <cx:pt idx="289">1.8920946026904804</cx:pt>
          <cx:pt idx="290">2.9912260756924947</cx:pt>
          <cx:pt idx="291">2.3979400086720375</cx:pt>
          <cx:pt idx="292">2.4578818967339924</cx:pt>
          <cx:pt idx="293">2.910090545594068</cx:pt>
          <cx:pt idx="294">2.6148972160331345</cx:pt>
          <cx:pt idx="295">2.3820170425748683</cx:pt>
          <cx:pt idx="296">3.2603099457949201</cx:pt>
          <cx:pt idx="297">4.3975924340381169</cx:pt>
          <cx:pt idx="298">2.7558748556724915</cx:pt>
          <cx:pt idx="299">3.4668676203541096</cx:pt>
          <cx:pt idx="300">2.8785217955012063</cx:pt>
          <cx:pt idx="301">2.7450747915820575</cx:pt>
          <cx:pt idx="302">2.0681858617461617</cx:pt>
          <cx:pt idx="303">2.8142475957319202</cx:pt>
          <cx:pt idx="304">2.0755469613925306</cx:pt>
          <cx:pt idx="305">2.8987251815894934</cx:pt>
          <cx:pt idx="306">2.5526682161121932</cx:pt>
          <cx:pt idx="307">2.3180633349627615</cx:pt>
          <cx:pt idx="308">1.8920946026904804</cx:pt>
          <cx:pt idx="309">2.965201701025912</cx:pt>
          <cx:pt idx="310">2.7058637122839193</cx:pt>
          <cx:pt idx="311">3.3234583668494677</cx:pt>
          <cx:pt idx="312">2.5526682161121932</cx:pt>
          <cx:pt idx="313">2.8603380065709936</cx:pt>
          <cx:pt idx="314">2.7450747915820575</cx:pt>
          <cx:pt idx="315">3.1482940974347455</cx:pt>
          <cx:pt idx="316">2.3180633349627615</cx:pt>
          <cx:pt idx="317">2.8926510338773004</cx:pt>
          <cx:pt idx="318">3.0979510709941498</cx:pt>
          <cx:pt idx="319">2.8142475957319202</cx:pt>
          <cx:pt idx="320">3.0659529803138699</cx:pt>
          <cx:pt idx="321">2.9661417327390325</cx:pt>
          <cx:pt idx="322">3.2964457942063961</cx:pt>
          <cx:pt idx="323">3.8812705039293576</cx:pt>
          <cx:pt idx="324">3.3205616801952367</cx:pt>
          <cx:pt idx="325">2.6730209071288962</cx:pt>
          <cx:pt idx="326">2.406540180433955</cx:pt>
          <cx:pt idx="327">2.4668676203541096</cx:pt>
          <cx:pt idx="328">3.7058637122839193</cx:pt>
          <cx:pt idx="329">4.2944662261615933</cx:pt>
          <cx:pt idx="330">4.7419390777291985</cx:pt>
          <cx:pt idx="331">3.2440295890300219</cx:pt>
          <cx:pt idx="332">3.3645509953539721</cx:pt>
          <cx:pt idx="333">3.0417873189717519</cx:pt>
          <cx:pt idx="334">3.0733517023869008</cx:pt>
          <cx:pt idx="335">3.2674064187529042</cx:pt>
          <cx:pt idx="336">3.4761067168401913</cx:pt>
          <cx:pt idx="337">2.7558748556724915</cx:pt>
          <cx:pt idx="338">2.716003343634799</cx:pt>
          <cx:pt idx="339">2.6434526764861874</cx:pt>
          <cx:pt idx="340">3.2216749970707688</cx:pt>
          <cx:pt idx="341">4.0584260244570052</cx:pt>
          <cx:pt idx="342">3.8372095278012064</cx:pt>
          <cx:pt idx="343">3.180125875164054</cx:pt>
          <cx:pt idx="344">3.9508514588885464</cx:pt>
          <cx:pt idx="345">3.5938396610812715</cx:pt>
          <cx:pt idx="346">3.3136563466180315</cx:pt>
          <cx:pt idx="347">2.3180633349627615</cx:pt>
          <cx:pt idx="348">2.716003343634799</cx:pt>
          <cx:pt idx="349">2.0755469613925306</cx:pt>
          <cx:pt idx="350">1.5797835966168101</cx:pt>
          <cx:pt idx="351">3.3408405498123317</cx:pt>
          <cx:pt idx="352">2.8603380065709936</cx:pt>
          <cx:pt idx="353">2.8692317197309762</cx:pt>
          <cx:pt idx="354">2.9781805169374138</cx:pt>
          <cx:pt idx="355">2.8142475957319202</cx:pt>
          <cx:pt idx="356">2.3979400086720375</cx:pt>
          <cx:pt idx="357">2.0681858617461617</cx:pt>
          <cx:pt idx="358">2.3180633349627615</cx:pt>
          <cx:pt idx="359">2.6053050461411096</cx:pt>
          <cx:pt idx="360">2.8254261177678233</cx:pt>
          <cx:pt idx="361">2.3096301674258988</cx:pt>
          <cx:pt idx="362">2.3820170425748683</cx:pt>
          <cx:pt idx="363">1.8920946026904804</cx:pt>
          <cx:pt idx="364">2.8007170782823851</cx:pt>
          <cx:pt idx="365">2.5428254269591797</cx:pt>
          <cx:pt idx="366">2.7058637122839193</cx:pt>
          <cx:pt idx="367">2.5526682161121932</cx:pt>
          <cx:pt idx="368">2.7058637122839193</cx:pt>
          <cx:pt idx="369">3.0178677189635055</cx:pt>
          <cx:pt idx="370">3.2452658394574612</cx:pt>
          <cx:pt idx="371">2.3979400086720375</cx:pt>
          <cx:pt idx="372">2.5250448070368452</cx:pt>
          <cx:pt idx="373">2.5965970956264601</cx:pt>
          <cx:pt idx="374">2.2041199826559246</cx:pt>
          <cx:pt idx="375">2.6532125137753435</cx:pt>
          <cx:pt idx="376">2.3180633349627615</cx:pt>
          <cx:pt idx="377">3.4119562379304016</cx:pt>
          <cx:pt idx="378">3.5340261060561349</cx:pt>
          <cx:pt idx="379">3.1752218003430523</cx:pt>
          <cx:pt idx="380">2.8254261177678233</cx:pt>
          <cx:pt idx="381">2.6053050461411096</cx:pt>
          <cx:pt idx="382">2.3096301674258988</cx:pt>
          <cx:pt idx="383">2.3180633349627615</cx:pt>
          <cx:pt idx="384">3.2255677134394709</cx:pt>
          <cx:pt idx="385">1.5797835966168101</cx:pt>
          <cx:pt idx="386">1.5797835966168101</cx:pt>
          <cx:pt idx="387">1.8920946026904804</cx:pt>
          <cx:pt idx="388">2.6148972160331345</cx:pt>
          <cx:pt idx="389">3.0461047872460387</cx:pt>
          <cx:pt idx="390">2.0755469613925306</cx:pt>
          <cx:pt idx="391">1.5797835966168101</cx:pt>
          <cx:pt idx="392">1.5797835966168101</cx:pt>
          <cx:pt idx="393">2.406540180433955</cx:pt>
          <cx:pt idx="394">2.5965970956264601</cx:pt>
          <cx:pt idx="395">2.2121876044039577</cx:pt>
          <cx:pt idx="396">2.6627578316815739</cx:pt>
          <cx:pt idx="397">2.5526682161121932</cx:pt>
          <cx:pt idx="398">2.2121876044039577</cx:pt>
          <cx:pt idx="399">1.5797835966168101</cx:pt>
          <cx:pt idx="400">1.5797835966168101</cx:pt>
          <cx:pt idx="401">2.2121876044039577</cx:pt>
          <cx:pt idx="402">2.8603380065709936</cx:pt>
          <cx:pt idx="403">4.1058506743851435</cx:pt>
          <cx:pt idx="404">2.8375884382355112</cx:pt>
          <cx:pt idx="405">2.3979400086720375</cx:pt>
          <cx:pt idx="406">2.847572659142112</cx:pt>
          <cx:pt idx="407">2.7774268223893115</cx:pt>
          <cx:pt idx="408">2.7058637122839193</cx:pt>
          <cx:pt idx="409">2.3096301674258988</cx:pt>
          <cx:pt idx="410">1.8920946026904804</cx:pt>
          <cx:pt idx="411">2.6532125137753435</cx:pt>
          <cx:pt idx="412">1.8864907251724818</cx:pt>
          <cx:pt idx="413">2.3180633349627615</cx:pt>
          <cx:pt idx="414">3.1420764610732848</cx:pt>
          <cx:pt idx="415">1.5797835966168101</cx:pt>
          <cx:pt idx="416">3.2016701796465816</cx:pt>
          <cx:pt idx="417">2.8375884382355112</cx:pt>
          <cx:pt idx="418">3.199480914862356</cx:pt>
          <cx:pt idx="419">1.8920946026904804</cx:pt>
          <cx:pt idx="420">1.8864907251724818</cx:pt>
        </cx:lvl>
      </cx:numDim>
    </cx:data>
    <cx:data id="1">
      <cx:numDim type="val">
        <cx:f>'Pluie-calendaire'!$I$423:$I$756</cx:f>
        <cx:lvl ptCount="334" formatCode="0,00">
          <cx:pt idx="0">3.8142475957319202</cx:pt>
          <cx:pt idx="1">3.7450747915820575</cx:pt>
          <cx:pt idx="2">3.8808135922807914</cx:pt>
          <cx:pt idx="3">4.7837606957439238</cx:pt>
          <cx:pt idx="4">5.0427329796217215</cx:pt>
          <cx:pt idx="5">3.1562461903973444</cx:pt>
          <cx:pt idx="6">3.131297796597623</cx:pt>
          <cx:pt idx="7">4.0064660422492313</cx:pt>
          <cx:pt idx="8">3.1939589780191868</cx:pt>
          <cx:pt idx="9">3.7774268223893115</cx:pt>
          <cx:pt idx="10">2.9489017609702137</cx:pt>
          <cx:pt idx="11">3.2944662261615929</cx:pt>
          <cx:pt idx="12">2.8142475957319202</cx:pt>
          <cx:pt idx="13">3.8142475957319202</cx:pt>
          <cx:pt idx="14">2.9925535178321354</cx:pt>
          <cx:pt idx="15">3.6692238739308056</cx:pt>
          <cx:pt idx="16">2.5440680443502757</cx:pt>
          <cx:pt idx="17">3.1844074854123203</cx:pt>
          <cx:pt idx="18">3.4201208480857028</cx:pt>
          <cx:pt idx="19">2.4756711883244296</cx:pt>
          <cx:pt idx="20">3.4668676203541096</cx:pt>
          <cx:pt idx="21">5.4662743217892924</cx:pt>
          <cx:pt idx="22">3.6627578316815739</cx:pt>
          <cx:pt idx="23">3.3949767195545641</cx:pt>
          <cx:pt idx="24">3.0629578340845103</cx:pt>
          <cx:pt idx="25">2.4842998393467859</cx:pt>
          <cx:pt idx="26">5.3053083678641437</cx:pt>
          <cx:pt idx="27">4.4730488050885375</cx:pt>
          <cx:pt idx="28">4.0178677189635055</cx:pt>
          <cx:pt idx="29">2.9360107957152097</cx:pt>
          <cx:pt idx="30">3.3975924340381165</cx:pt>
          <cx:pt idx="31">2.9232440186302764</cx:pt>
          <cx:pt idx="32">3.5938396610812715</cx:pt>
          <cx:pt idx="33">2.8027737252919755</cx:pt>
          <cx:pt idx="34">4.1562461903973444</cx:pt>
          <cx:pt idx="35">4.4136349971985558</cx:pt>
          <cx:pt idx="36">3.4001924885925758</cx:pt>
          <cx:pt idx="37">3.4399639359209049</cx:pt>
          <cx:pt idx="38">3.3645509953539721</cx:pt>
          <cx:pt idx="39">2.716003343634799</cx:pt>
          <cx:pt idx="40">3.3645509953539721</cx:pt>
          <cx:pt idx="41">1.8920946026904804</cx:pt>
          <cx:pt idx="42">3.3155505344219049</cx:pt>
          <cx:pt idx="43">2.7058637122839193</cx:pt>
          <cx:pt idx="44">3.4895366294820955</cx:pt>
          <cx:pt idx="45">2.2041199826559246</cx:pt>
          <cx:pt idx="46">2.661812685537261</cx:pt>
          <cx:pt idx="47">2.3979400086720375</cx:pt>
          <cx:pt idx="48">3.4649364291217326</cx:pt>
          <cx:pt idx="49">2.6757783416740852</cx:pt>
          <cx:pt idx="50">3.1300119496719043</cx:pt>
          <cx:pt idx="51">2.6532125137753435</cx:pt>
          <cx:pt idx="52">3.3155505344219049</cx:pt>
          <cx:pt idx="53">3.6627578316815739</cx:pt>
          <cx:pt idx="54">2.3180633349627615</cx:pt>
          <cx:pt idx="55">3.0051805125037805</cx:pt>
          <cx:pt idx="56">2.6627578316815739</cx:pt>
          <cx:pt idx="57">3.4479328655921804</cx:pt>
          <cx:pt idx="58">3.3904051564800808</cx:pt>
          <cx:pt idx="59">2.7267272090265724</cx:pt>
          <cx:pt idx="60">2.0681858617461617</cx:pt>
          <cx:pt idx="61">2.9772662124272928</cx:pt>
          <cx:pt idx="62">3.9489017609702137</cx:pt>
          <cx:pt idx="63">2.6053050461411096</cx:pt>
          <cx:pt idx="64">5.131746945100879</cx:pt>
          <cx:pt idx="65">5.09631897051261</cx:pt>
          <cx:pt idx="66">3.3089910290001643</cx:pt>
          <cx:pt idx="67">3.5424519473759766</cx:pt>
          <cx:pt idx="68">3.5216610151120733</cx:pt>
          <cx:pt idx="69">3.346548558548474</cx:pt>
          <cx:pt idx="70">3.4949889736831681</cx:pt>
          <cx:pt idx="71">4.4967913157000421</cx:pt>
          <cx:pt idx="72">3.445136968713304</cx:pt>
          <cx:pt idx="73">3.7923916894982539</cx:pt>
          <cx:pt idx="74">4.4087486061842442</cx:pt>
          <cx:pt idx="75">3.1784013415337551</cx:pt>
          <cx:pt idx="76">3.3168087520530221</cx:pt>
          <cx:pt idx="77">2.5440680443502757</cx:pt>
          <cx:pt idx="78">2.7267272090265724</cx:pt>
          <cx:pt idx="79">2.6627578316815739</cx:pt>
          <cx:pt idx="80">2.8488047010518036</cx:pt>
          <cx:pt idx="81">4.220631019448092</cx:pt>
          <cx:pt idx="82">4.5754187912143598</cx:pt>
          <cx:pt idx="83">3.5340261060561349</cx:pt>
          <cx:pt idx="84">2.5526682161121932</cx:pt>
          <cx:pt idx="85">4.1978316933289026</cx:pt>
          <cx:pt idx="86">3.2935835134961167</cx:pt>
          <cx:pt idx="87">3.2177470732627937</cx:pt>
          <cx:pt idx="88">4.020775488193558</cx:pt>
          <cx:pt idx="89">2.9628426812012423</cx:pt>
          <cx:pt idx="90">3.7558748556724915</cx:pt>
          <cx:pt idx="91">3.1058506743851435</cx:pt>
          <cx:pt idx="92">4.9005309824527554</cx:pt>
          <cx:pt idx="93">4.8887970674566805</cx:pt>
          <cx:pt idx="94">5.44021617608011</cx:pt>
          <cx:pt idx="95">3.2926990030439298</cx:pt>
          <cx:pt idx="96">3.9722028383790646</cx:pt>
          <cx:pt idx="97">4.5881596163830922</cx:pt>
          <cx:pt idx="98">3.6307328928171967</cx:pt>
          <cx:pt idx="99">3.8344207036815328</cx:pt>
          <cx:pt idx="100">2.7664128471123997</cx:pt>
          <cx:pt idx="101">3.4668676203541096</cx:pt>
          <cx:pt idx="102">3.2452658394574612</cx:pt>
          <cx:pt idx="103">3.8692317197309762</cx:pt>
          <cx:pt idx="104">3.3191060593097763</cx:pt>
          <cx:pt idx="105">4.5216610151120733</cx:pt>
          <cx:pt idx="106">3.0038911662369103</cx:pt>
          <cx:pt idx="107">4.5938396610812715</cx:pt>
          <cx:pt idx="108">4.1498346967157849</cx:pt>
          <cx:pt idx="109">2.9489017609702137</cx:pt>
          <cx:pt idx="110">3.1784013415337551</cx:pt>
          <cx:pt idx="111">4.5711262770843115</cx:pt>
          <cx:pt idx="112">4.4683473304121577</cx:pt>
          <cx:pt idx="113">3.9795483747040952</cx:pt>
          <cx:pt idx="114">3.5216610151120733</cx:pt>
          <cx:pt idx="115">3.0979510709941498</cx:pt>
          <cx:pt idx="116">4.5240064455573723</cx:pt>
          <cx:pt idx="117">3.8926510338773004</cx:pt>
          <cx:pt idx="118">3.4967913157000425</cx:pt>
          <cx:pt idx="119">3.035829825252828</cx:pt>
          <cx:pt idx="120">3.7092699609758308</cx:pt>
          <cx:pt idx="121">2.5440680443502757</cx:pt>
          <cx:pt idx="122">4.1235249809427321</cx:pt>
          <cx:pt idx="123">4.9005309824527554</cx:pt>
          <cx:pt idx="124">5.0274311577669035</cx:pt>
          <cx:pt idx="125">2.8260748027008264</cx:pt>
          <cx:pt idx="126">3.3745650607227651</cx:pt>
          <cx:pt idx="127">3.8692317197309762</cx:pt>
          <cx:pt idx="128">3.2671717284030137</cx:pt>
          <cx:pt idx="129">3.7543483357110188</cx:pt>
          <cx:pt idx="130">2.3180633349627615</cx:pt>
          <cx:pt idx="131">3.4583356259919475</cx:pt>
          <cx:pt idx="132">2.7355988996981799</cx:pt>
          <cx:pt idx="133">3.4756711883244296</cx:pt>
          <cx:pt idx="134">2.8808135922807914</cx:pt>
          <cx:pt idx="135">3.4399639359209049</cx:pt>
          <cx:pt idx="136">2.6954816764901977</cx:pt>
          <cx:pt idx="137">3.3669829759778507</cx:pt>
          <cx:pt idx="138">3.8603380065709936</cx:pt>
          <cx:pt idx="139">2.8603380065709936</cx:pt>
          <cx:pt idx="140">3.3488887230714379</cx:pt>
          <cx:pt idx="141">4.5483894181329179</cx:pt>
          <cx:pt idx="142">4.1498346967157849</cx:pt>
          <cx:pt idx="143">3.3745650607227651</cx:pt>
          <cx:pt idx="144">3.3645509953539721</cx:pt>
          <cx:pt idx="145">2.7058637122839193</cx:pt>
          <cx:pt idx="146">5.0128793871712896</cx:pt>
          <cx:pt idx="147">4.220631019448092</cx:pt>
          <cx:pt idx="148">3.7508168426497543</cx:pt>
          <cx:pt idx="149">3.0584260244570052</cx:pt>
          <cx:pt idx="150">3.3191060593097763</cx:pt>
          <cx:pt idx="151">3.4683473304121573</cx:pt>
          <cx:pt idx="152">2.3180633349627615</cx:pt>
          <cx:pt idx="153">2.716003343634799</cx:pt>
          <cx:pt idx="154">4.1235249809427321</cx:pt>
          <cx:pt idx="155">5.1288837020997731</cx:pt>
          <cx:pt idx="156">2.406540180433955</cx:pt>
          <cx:pt idx="157">2.2041199826559246</cx:pt>
          <cx:pt idx="158">3.9489017609702137</cx:pt>
          <cx:pt idx="159">2.5526682161121932</cx:pt>
          <cx:pt idx="160">3.716003343634799</cx:pt>
          <cx:pt idx="161">2.406540180433955</cx:pt>
          <cx:pt idx="162">2.3180633349627615</cx:pt>
          <cx:pt idx="163">2.4842998393467859</cx:pt>
          <cx:pt idx="164">3.020775488193558</cx:pt>
          <cx:pt idx="165">2.2041199826559246</cx:pt>
          <cx:pt idx="166">2.6334684555795866</cx:pt>
          <cx:pt idx="167">2.406540180433955</cx:pt>
          <cx:pt idx="168">3.8926510338773004</cx:pt>
          <cx:pt idx="169">3.2603099457949201</cx:pt>
          <cx:pt idx="170">2.6627578316815739</cx:pt>
          <cx:pt idx="171">2.716003343634799</cx:pt>
          <cx:pt idx="172">3.4931791206825151</cx:pt>
          <cx:pt idx="173">3.6053050461411096</cx:pt>
          <cx:pt idx="174">2.9916690073799486</cx:pt>
          <cx:pt idx="175">2.8027737252919755</cx:pt>
          <cx:pt idx="176">1.8920946026904804</cx:pt>
          <cx:pt idx="177">4.9697885374149386</cx:pt>
          <cx:pt idx="178">3.8375884382355112</cx:pt>
          <cx:pt idx="179">3.1696744340588068</cx:pt>
          <cx:pt idx="180">3.2232362731029975</cx:pt>
          <cx:pt idx="181">2.7664128471123997</cx:pt>
          <cx:pt idx="182">3.8372095278012064</cx:pt>
          <cx:pt idx="183">3.9781805169374138</cx:pt>
          <cx:pt idx="184">3.0813473078041325</cx:pt>
          <cx:pt idx="185">4.8989444668665092</cx:pt>
          <cx:pt idx="186">4.9255183581774302</cx:pt>
          <cx:pt idx="187">3.8926510338773004</cx:pt>
          <cx:pt idx="188">3.4756711883244296</cx:pt>
          <cx:pt idx="189">3.7058637122839193</cx:pt>
          <cx:pt idx="190">3.6399842480415887</cx:pt>
          <cx:pt idx="191">3.8142475957319202</cx:pt>
          <cx:pt idx="192">2.8027737252919755</cx:pt>
          <cx:pt idx="193">3.035829825252828</cx:pt>
          <cx:pt idx="194">3.3191060593097763</cx:pt>
          <cx:pt idx="195">4.2674064187529037</cx:pt>
          <cx:pt idx="196">2.6730209071288962</cx:pt>
          <cx:pt idx="197">3.8488047010518036</cx:pt>
          <cx:pt idx="198">2.8926510338773004</cx:pt>
          <cx:pt idx="199">3.525563058270067</cx:pt>
          <cx:pt idx="200">3.525563058270067</cx:pt>
          <cx:pt idx="201">2.406540180433955</cx:pt>
          <cx:pt idx="202">3.3168087520530221</cx:pt>
          <cx:pt idx="203">4.6553305580093411</cx:pt>
          <cx:pt idx="204">3.5865873046717551</cx:pt>
          <cx:pt idx="205">3.4730488050885375</cx:pt>
          <cx:pt idx="206">3.2924775936677841</cx:pt>
          <cx:pt idx="207">3.2464985807958011</cx:pt>
          <cx:pt idx="208">3.9697885374149391</cx:pt>
          <cx:pt idx="209">3.9052560487484511</cx:pt>
          <cx:pt idx="210">3.0877814178095422</cx:pt>
          <cx:pt idx="211">3.5994463757252757</cx:pt>
          <cx:pt idx="212">3.9041743682841634</cx:pt>
          <cx:pt idx="213">4.0791812460476251</cx:pt>
          <cx:pt idx="214">3.131297796597623</cx:pt>
          <cx:pt idx="215">4.4583356259919471</cx:pt>
          <cx:pt idx="216">4.5532760461370998</cx:pt>
          <cx:pt idx="217">2.4842998393467859</cx:pt>
          <cx:pt idx="218">3.8372095278012064</cx:pt>
          <cx:pt idx="219">3.3488887230714379</cx:pt>
          <cx:pt idx="220">3.3669829759778507</cx:pt>
          <cx:pt idx="221">3.5582284218033258</cx:pt>
          <cx:pt idx="222">3.020775488193558</cx:pt>
          <cx:pt idx="223">2.9925535178321354</cx:pt>
          <cx:pt idx="224">1.8920946026904804</cx:pt>
          <cx:pt idx="225">2.7558748556724915</cx:pt>
          <cx:pt idx="226">2.2121876044039577</cx:pt>
          <cx:pt idx="227">2.406540180433955</cx:pt>
          <cx:pt idx="228">2.8142475957319202</cx:pt>
          <cx:pt idx="229">3.3891660843645326</cx:pt>
          <cx:pt idx="230">3.6434526764861874</cx:pt>
          <cx:pt idx="231">2.6148972160331345</cx:pt>
          <cx:pt idx="232">4.1784013415337551</cx:pt>
          <cx:pt idx="233">4.1383026981662816</cx:pt>
          <cx:pt idx="234">3.3360592778663491</cx:pt>
          <cx:pt idx="235">2.9781805169374138</cx:pt>
          <cx:pt idx="236">3.1498346967157849</cx:pt>
          <cx:pt idx="237">4.4255342204982631</cx:pt>
          <cx:pt idx="238">3.7923916894982539</cx:pt>
          <cx:pt idx="239">4.2944662261615933</cx:pt>
          <cx:pt idx="240">2.8808135922807914</cx:pt>
          <cx:pt idx="241">2.6954816764901977</cx:pt>
          <cx:pt idx="242">3.9360107957152097</cx:pt>
          <cx:pt idx="243">2.7774268223893115</cx:pt>
          <cx:pt idx="244">2.9925535178321354</cx:pt>
          <cx:pt idx="245">4.5140161804006498</cx:pt>
          <cx:pt idx="246">4.6863681034730362</cx:pt>
          <cx:pt idx="247">2.9523080096621253</cx:pt>
          <cx:pt idx="248">2.9360107957152097</cx:pt>
          <cx:pt idx="249">4.2907022432878543</cx:pt>
          <cx:pt idx="250">3.0877814178095422</cx:pt>
          <cx:pt idx="251">3.9925535178321354</cx:pt>
          <cx:pt idx="252">2.9360107957152097</cx:pt>
          <cx:pt idx="253">2.725094521081469</cx:pt>
          <cx:pt idx="254">3.2420442393695508</cx:pt>
          <cx:pt idx="255">3.6627578316815739</cx:pt>
          <cx:pt idx="256">2.8027737252919755</cx:pt>
          <cx:pt idx="257">3.5424519473759766</cx:pt>
          <cx:pt idx="258">2.9781805169374138</cx:pt>
          <cx:pt idx="259">3.6522463410033232</cx:pt>
          <cx:pt idx="260">3.3745650607227651</cx:pt>
          <cx:pt idx="261">2.3521825181113627</cx:pt>
          <cx:pt idx="262">4.2440295890300215</cx:pt>
          <cx:pt idx="263">4.3778524190067545</cx:pt>
          <cx:pt idx="264">4.019116290447073</cx:pt>
          <cx:pt idx="265">3.4730488050885375</cx:pt>
          <cx:pt idx="266">3.0330214446829107</cx:pt>
          <cx:pt idx="267">3.5194341949137029</cx:pt>
          <cx:pt idx="268">4.7419390777291985</cx:pt>
          <cx:pt idx="269">3.716003343634799</cx:pt>
          <cx:pt idx="270">3.4039779636693548</cx:pt>
          <cx:pt idx="271">3.1142772965615864</cx:pt>
          <cx:pt idx="272">3.2030328870147105</cx:pt>
          <cx:pt idx="273">3.9222062774390163</cx:pt>
          <cx:pt idx="274">3.8680563618230415</cx:pt>
          <cx:pt idx="275">3.6375897858387001</cx:pt>
          <cx:pt idx="276">3.9052560487484511</cx:pt>
          <cx:pt idx="277">5.2321062926146578</cx:pt>
          <cx:pt idx="278">3.5582284218033258</cx:pt>
          <cx:pt idx="279">3.9925535178321354</cx:pt>
          <cx:pt idx="280">4.3949767195545641</cx:pt>
          <cx:pt idx="281">3.2924775936677841</cx:pt>
          <cx:pt idx="282">4.1956229435869368</cx:pt>
          <cx:pt idx="283">2.4842998393467859</cx:pt>
          <cx:pt idx="284">3.1562461903973444</cx:pt>
          <cx:pt idx="285">2.6730209071288962</cx:pt>
          <cx:pt idx="286">3.2435341018320618</cx:pt>
          <cx:pt idx="287">2.9489017609702137</cx:pt>
          <cx:pt idx="288">3.2944662261615929</cx:pt>
          <cx:pt idx="289">3.089198366805149</cx:pt>
          <cx:pt idx="290">3.4136349971985558</cx:pt>
          <cx:pt idx="291">3.8808135922807914</cx:pt>
          <cx:pt idx="292">2.9180303367848803</cx:pt>
          <cx:pt idx="293">3.8727388274726686</cx:pt>
          <cx:pt idx="294">3.9925535178321354</cx:pt>
          <cx:pt idx="295">3.9360107957152097</cx:pt>
          <cx:pt idx="296">3.3838153659804311</cx:pt>
          <cx:pt idx="297">2.4756711883244296</cx:pt>
          <cx:pt idx="298">4.756560043006683</cx:pt>
          <cx:pt idx="299">4.2926990030439294</cx:pt>
          <cx:pt idx="300">4.3386556655786999</cx:pt>
          <cx:pt idx="301">3.6692238739308056</cx:pt>
          <cx:pt idx="302">2.9360107957152097</cx:pt>
          <cx:pt idx="303">3.2964457942063961</cx:pt>
          <cx:pt idx="304">2.5340261060561349</cx:pt>
          <cx:pt idx="305">3.5486350598147514</cx:pt>
          <cx:pt idx="306">4.7419390777291985</cx:pt>
          <cx:pt idx="307">4.6307328928171962</cx:pt>
          <cx:pt idx="308">3.7558748556724915</cx:pt>
          <cx:pt idx="309">2.8796692056320534</cx:pt>
          <cx:pt idx="310">3.4255342204982635</cx:pt>
          <cx:pt idx="311">2.9041743682841634</cx:pt>
          <cx:pt idx="312">3.525563058270067</cx:pt>
          <cx:pt idx="313">2.2041199826559246</cx:pt>
          <cx:pt idx="314">2.7923916894982539</cx:pt>
          <cx:pt idx="315">2.6627578316815739</cx:pt>
          <cx:pt idx="316">3.3382572302462554</cx:pt>
          <cx:pt idx="317">2.406540180433955</cx:pt>
          <cx:pt idx="318">3.0515383905153275</cx:pt>
          <cx:pt idx="319">2.0755469613925306</cx:pt>
          <cx:pt idx="320">3.6097011023793995</cx:pt>
          <cx:pt idx="321">2.9781805169374138</cx:pt>
          <cx:pt idx="322">2.9925535178321354</cx:pt>
          <cx:pt idx="323">4.2695129442179161</cx:pt>
          <cx:pt idx="324">3.8488047010518036</cx:pt>
          <cx:pt idx="325">4.2880255353883632</cx:pt>
          <cx:pt idx="326">2.8254261177678233</cx:pt>
          <cx:pt idx="327">3.1619666163640749</cx:pt>
          <cx:pt idx="328">2.4668676203541096</cx:pt>
          <cx:pt idx="329">4.9697885374149386</cx:pt>
          <cx:pt idx="330">3.4661258704181992</cx:pt>
          <cx:pt idx="331">3.2030328870147105</cx:pt>
          <cx:pt idx="332">3.2224563366792469</cx:pt>
          <cx:pt idx="333">3.1058506743851435</cx:pt>
        </cx:lvl>
      </cx:numDim>
    </cx:data>
  </cx:chartData>
  <cx:chart>
    <cx:title pos="t" align="ctr" overlay="0">
      <cx:tx>
        <cx:txData>
          <cx:v>Surveillance calendaire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r>
            <a:rPr lang="fr-FR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rPr>
            <a:t>Surveillance calendaire</a:t>
          </a:r>
        </a:p>
      </cx:txPr>
    </cx:title>
    <cx:plotArea>
      <cx:plotAreaRegion>
        <cx:series layoutId="clusteredColumn" uniqueId="{A0260637-85A0-40B8-87B9-8496A9715D05}" formatIdx="0">
          <cx:tx>
            <cx:txData>
              <cx:f/>
              <cx:v>Calendaire</cx:v>
            </cx:txData>
          </cx:tx>
          <cx:dataId val="0"/>
          <cx:layoutPr>
            <cx:binning intervalClosed="r" underflow="auto">
              <cx:binCount val="10"/>
            </cx:binning>
          </cx:layoutPr>
        </cx:series>
        <cx:series layoutId="clusteredColumn" hidden="1" uniqueId="{00000000-D3A3-4CF3-8F80-FCEF9EDB6E77}" formatIdx="1">
          <cx:tx>
            <cx:txData>
              <cx:f/>
              <cx:v>Pluie</cx:v>
            </cx:txData>
          </cx:tx>
          <cx:dataId val="1"/>
          <cx:layoutPr>
            <cx:binning intervalClosed="r"/>
          </cx:layoutPr>
        </cx:series>
      </cx:plotAreaRegion>
      <cx:axis id="0">
        <cx:catScaling gapWidth="0.680000007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spPr>
    <a:solidFill>
      <a:schemeClr val="accent4">
        <a:lumMod val="20000"/>
        <a:lumOff val="80000"/>
      </a:schemeClr>
    </a:solidFill>
    <a:ln>
      <a:solidFill>
        <a:schemeClr val="tx1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'Pluie-calendaire'!$I$423:$I$756</cx:f>
        <cx:lvl ptCount="334" formatCode="0,00">
          <cx:pt idx="0">3.8142475957319202</cx:pt>
          <cx:pt idx="1">3.7450747915820575</cx:pt>
          <cx:pt idx="2">3.8808135922807914</cx:pt>
          <cx:pt idx="3">4.7837606957439238</cx:pt>
          <cx:pt idx="4">5.0427329796217215</cx:pt>
          <cx:pt idx="5">3.1562461903973444</cx:pt>
          <cx:pt idx="6">3.131297796597623</cx:pt>
          <cx:pt idx="7">4.0064660422492313</cx:pt>
          <cx:pt idx="8">3.1939589780191868</cx:pt>
          <cx:pt idx="9">3.7774268223893115</cx:pt>
          <cx:pt idx="10">2.9489017609702137</cx:pt>
          <cx:pt idx="11">3.2944662261615929</cx:pt>
          <cx:pt idx="12">2.8142475957319202</cx:pt>
          <cx:pt idx="13">3.8142475957319202</cx:pt>
          <cx:pt idx="14">2.9925535178321354</cx:pt>
          <cx:pt idx="15">3.6692238739308056</cx:pt>
          <cx:pt idx="16">2.5440680443502757</cx:pt>
          <cx:pt idx="17">3.1844074854123203</cx:pt>
          <cx:pt idx="18">3.4201208480857028</cx:pt>
          <cx:pt idx="19">2.4756711883244296</cx:pt>
          <cx:pt idx="20">3.4668676203541096</cx:pt>
          <cx:pt idx="21">5.4662743217892924</cx:pt>
          <cx:pt idx="22">3.6627578316815739</cx:pt>
          <cx:pt idx="23">3.3949767195545641</cx:pt>
          <cx:pt idx="24">3.0629578340845103</cx:pt>
          <cx:pt idx="25">2.4842998393467859</cx:pt>
          <cx:pt idx="26">5.3053083678641437</cx:pt>
          <cx:pt idx="27">4.4730488050885375</cx:pt>
          <cx:pt idx="28">4.0178677189635055</cx:pt>
          <cx:pt idx="29">2.9360107957152097</cx:pt>
          <cx:pt idx="30">3.3975924340381165</cx:pt>
          <cx:pt idx="31">2.9232440186302764</cx:pt>
          <cx:pt idx="32">3.5938396610812715</cx:pt>
          <cx:pt idx="33">2.8027737252919755</cx:pt>
          <cx:pt idx="34">4.1562461903973444</cx:pt>
          <cx:pt idx="35">4.4136349971985558</cx:pt>
          <cx:pt idx="36">3.4001924885925758</cx:pt>
          <cx:pt idx="37">3.4399639359209049</cx:pt>
          <cx:pt idx="38">3.3645509953539721</cx:pt>
          <cx:pt idx="39">2.716003343634799</cx:pt>
          <cx:pt idx="40">3.3645509953539721</cx:pt>
          <cx:pt idx="41">1.8920946026904804</cx:pt>
          <cx:pt idx="42">3.3155505344219049</cx:pt>
          <cx:pt idx="43">2.7058637122839193</cx:pt>
          <cx:pt idx="44">3.4895366294820955</cx:pt>
          <cx:pt idx="45">2.2041199826559246</cx:pt>
          <cx:pt idx="46">2.661812685537261</cx:pt>
          <cx:pt idx="47">2.3979400086720375</cx:pt>
          <cx:pt idx="48">3.4649364291217326</cx:pt>
          <cx:pt idx="49">2.6757783416740852</cx:pt>
          <cx:pt idx="50">3.1300119496719043</cx:pt>
          <cx:pt idx="51">2.6532125137753435</cx:pt>
          <cx:pt idx="52">3.3155505344219049</cx:pt>
          <cx:pt idx="53">3.6627578316815739</cx:pt>
          <cx:pt idx="54">2.3180633349627615</cx:pt>
          <cx:pt idx="55">3.0051805125037805</cx:pt>
          <cx:pt idx="56">2.6627578316815739</cx:pt>
          <cx:pt idx="57">3.4479328655921804</cx:pt>
          <cx:pt idx="58">3.3904051564800808</cx:pt>
          <cx:pt idx="59">2.7267272090265724</cx:pt>
          <cx:pt idx="60">2.0681858617461617</cx:pt>
          <cx:pt idx="61">2.9772662124272928</cx:pt>
          <cx:pt idx="62">3.9489017609702137</cx:pt>
          <cx:pt idx="63">2.6053050461411096</cx:pt>
          <cx:pt idx="64">5.131746945100879</cx:pt>
          <cx:pt idx="65">5.09631897051261</cx:pt>
          <cx:pt idx="66">3.3089910290001643</cx:pt>
          <cx:pt idx="67">3.5424519473759766</cx:pt>
          <cx:pt idx="68">3.5216610151120733</cx:pt>
          <cx:pt idx="69">3.346548558548474</cx:pt>
          <cx:pt idx="70">3.4949889736831681</cx:pt>
          <cx:pt idx="71">4.4967913157000421</cx:pt>
          <cx:pt idx="72">3.445136968713304</cx:pt>
          <cx:pt idx="73">3.7923916894982539</cx:pt>
          <cx:pt idx="74">4.4087486061842442</cx:pt>
          <cx:pt idx="75">3.1784013415337551</cx:pt>
          <cx:pt idx="76">3.3168087520530221</cx:pt>
          <cx:pt idx="77">2.5440680443502757</cx:pt>
          <cx:pt idx="78">2.7267272090265724</cx:pt>
          <cx:pt idx="79">2.6627578316815739</cx:pt>
          <cx:pt idx="80">2.8488047010518036</cx:pt>
          <cx:pt idx="81">4.220631019448092</cx:pt>
          <cx:pt idx="82">4.5754187912143598</cx:pt>
          <cx:pt idx="83">3.5340261060561349</cx:pt>
          <cx:pt idx="84">2.5526682161121932</cx:pt>
          <cx:pt idx="85">4.1978316933289026</cx:pt>
          <cx:pt idx="86">3.2935835134961167</cx:pt>
          <cx:pt idx="87">3.2177470732627937</cx:pt>
          <cx:pt idx="88">4.020775488193558</cx:pt>
          <cx:pt idx="89">2.9628426812012423</cx:pt>
          <cx:pt idx="90">3.7558748556724915</cx:pt>
          <cx:pt idx="91">3.1058506743851435</cx:pt>
          <cx:pt idx="92">4.9005309824527554</cx:pt>
          <cx:pt idx="93">4.8887970674566805</cx:pt>
          <cx:pt idx="94">5.44021617608011</cx:pt>
          <cx:pt idx="95">3.2926990030439298</cx:pt>
          <cx:pt idx="96">3.9722028383790646</cx:pt>
          <cx:pt idx="97">4.5881596163830922</cx:pt>
          <cx:pt idx="98">3.6307328928171967</cx:pt>
          <cx:pt idx="99">3.8344207036815328</cx:pt>
          <cx:pt idx="100">2.7664128471123997</cx:pt>
          <cx:pt idx="101">3.4668676203541096</cx:pt>
          <cx:pt idx="102">3.2452658394574612</cx:pt>
          <cx:pt idx="103">3.8692317197309762</cx:pt>
          <cx:pt idx="104">3.3191060593097763</cx:pt>
          <cx:pt idx="105">4.5216610151120733</cx:pt>
          <cx:pt idx="106">3.0038911662369103</cx:pt>
          <cx:pt idx="107">4.5938396610812715</cx:pt>
          <cx:pt idx="108">4.1498346967157849</cx:pt>
          <cx:pt idx="109">2.9489017609702137</cx:pt>
          <cx:pt idx="110">3.1784013415337551</cx:pt>
          <cx:pt idx="111">4.5711262770843115</cx:pt>
          <cx:pt idx="112">4.4683473304121577</cx:pt>
          <cx:pt idx="113">3.9795483747040952</cx:pt>
          <cx:pt idx="114">3.5216610151120733</cx:pt>
          <cx:pt idx="115">3.0979510709941498</cx:pt>
          <cx:pt idx="116">4.5240064455573723</cx:pt>
          <cx:pt idx="117">3.8926510338773004</cx:pt>
          <cx:pt idx="118">3.4967913157000425</cx:pt>
          <cx:pt idx="119">3.035829825252828</cx:pt>
          <cx:pt idx="120">3.7092699609758308</cx:pt>
          <cx:pt idx="121">2.5440680443502757</cx:pt>
          <cx:pt idx="122">4.1235249809427321</cx:pt>
          <cx:pt idx="123">4.9005309824527554</cx:pt>
          <cx:pt idx="124">5.0274311577669035</cx:pt>
          <cx:pt idx="125">2.8260748027008264</cx:pt>
          <cx:pt idx="126">3.3745650607227651</cx:pt>
          <cx:pt idx="127">3.8692317197309762</cx:pt>
          <cx:pt idx="128">3.2671717284030137</cx:pt>
          <cx:pt idx="129">3.7543483357110188</cx:pt>
          <cx:pt idx="130">2.3180633349627615</cx:pt>
          <cx:pt idx="131">3.4583356259919475</cx:pt>
          <cx:pt idx="132">2.7355988996981799</cx:pt>
          <cx:pt idx="133">3.4756711883244296</cx:pt>
          <cx:pt idx="134">2.8808135922807914</cx:pt>
          <cx:pt idx="135">3.4399639359209049</cx:pt>
          <cx:pt idx="136">2.6954816764901977</cx:pt>
          <cx:pt idx="137">3.3669829759778507</cx:pt>
          <cx:pt idx="138">3.8603380065709936</cx:pt>
          <cx:pt idx="139">2.8603380065709936</cx:pt>
          <cx:pt idx="140">3.3488887230714379</cx:pt>
          <cx:pt idx="141">4.5483894181329179</cx:pt>
          <cx:pt idx="142">4.1498346967157849</cx:pt>
          <cx:pt idx="143">3.3745650607227651</cx:pt>
          <cx:pt idx="144">3.3645509953539721</cx:pt>
          <cx:pt idx="145">2.7058637122839193</cx:pt>
          <cx:pt idx="146">5.0128793871712896</cx:pt>
          <cx:pt idx="147">4.220631019448092</cx:pt>
          <cx:pt idx="148">3.7508168426497543</cx:pt>
          <cx:pt idx="149">3.0584260244570052</cx:pt>
          <cx:pt idx="150">3.3191060593097763</cx:pt>
          <cx:pt idx="151">3.4683473304121573</cx:pt>
          <cx:pt idx="152">2.3180633349627615</cx:pt>
          <cx:pt idx="153">2.716003343634799</cx:pt>
          <cx:pt idx="154">4.1235249809427321</cx:pt>
          <cx:pt idx="155">5.1288837020997731</cx:pt>
          <cx:pt idx="156">2.406540180433955</cx:pt>
          <cx:pt idx="157">2.2041199826559246</cx:pt>
          <cx:pt idx="158">3.9489017609702137</cx:pt>
          <cx:pt idx="159">2.5526682161121932</cx:pt>
          <cx:pt idx="160">3.716003343634799</cx:pt>
          <cx:pt idx="161">2.406540180433955</cx:pt>
          <cx:pt idx="162">2.3180633349627615</cx:pt>
          <cx:pt idx="163">2.4842998393467859</cx:pt>
          <cx:pt idx="164">3.020775488193558</cx:pt>
          <cx:pt idx="165">2.2041199826559246</cx:pt>
          <cx:pt idx="166">2.6334684555795866</cx:pt>
          <cx:pt idx="167">2.406540180433955</cx:pt>
          <cx:pt idx="168">3.8926510338773004</cx:pt>
          <cx:pt idx="169">3.2603099457949201</cx:pt>
          <cx:pt idx="170">2.6627578316815739</cx:pt>
          <cx:pt idx="171">2.716003343634799</cx:pt>
          <cx:pt idx="172">3.4931791206825151</cx:pt>
          <cx:pt idx="173">3.6053050461411096</cx:pt>
          <cx:pt idx="174">2.9916690073799486</cx:pt>
          <cx:pt idx="175">2.8027737252919755</cx:pt>
          <cx:pt idx="176">1.8920946026904804</cx:pt>
          <cx:pt idx="177">4.9697885374149386</cx:pt>
          <cx:pt idx="178">3.8375884382355112</cx:pt>
          <cx:pt idx="179">3.1696744340588068</cx:pt>
          <cx:pt idx="180">3.2232362731029975</cx:pt>
          <cx:pt idx="181">2.7664128471123997</cx:pt>
          <cx:pt idx="182">3.8372095278012064</cx:pt>
          <cx:pt idx="183">3.9781805169374138</cx:pt>
          <cx:pt idx="184">3.0813473078041325</cx:pt>
          <cx:pt idx="185">4.8989444668665092</cx:pt>
          <cx:pt idx="186">4.9255183581774302</cx:pt>
          <cx:pt idx="187">3.8926510338773004</cx:pt>
          <cx:pt idx="188">3.4756711883244296</cx:pt>
          <cx:pt idx="189">3.7058637122839193</cx:pt>
          <cx:pt idx="190">3.6399842480415887</cx:pt>
          <cx:pt idx="191">3.8142475957319202</cx:pt>
          <cx:pt idx="192">2.8027737252919755</cx:pt>
          <cx:pt idx="193">3.035829825252828</cx:pt>
          <cx:pt idx="194">3.3191060593097763</cx:pt>
          <cx:pt idx="195">4.2674064187529037</cx:pt>
          <cx:pt idx="196">2.6730209071288962</cx:pt>
          <cx:pt idx="197">3.8488047010518036</cx:pt>
          <cx:pt idx="198">2.8926510338773004</cx:pt>
          <cx:pt idx="199">3.525563058270067</cx:pt>
          <cx:pt idx="200">3.525563058270067</cx:pt>
          <cx:pt idx="201">2.406540180433955</cx:pt>
          <cx:pt idx="202">3.3168087520530221</cx:pt>
          <cx:pt idx="203">4.6553305580093411</cx:pt>
          <cx:pt idx="204">3.5865873046717551</cx:pt>
          <cx:pt idx="205">3.4730488050885375</cx:pt>
          <cx:pt idx="206">3.2924775936677841</cx:pt>
          <cx:pt idx="207">3.2464985807958011</cx:pt>
          <cx:pt idx="208">3.9697885374149391</cx:pt>
          <cx:pt idx="209">3.9052560487484511</cx:pt>
          <cx:pt idx="210">3.0877814178095422</cx:pt>
          <cx:pt idx="211">3.5994463757252757</cx:pt>
          <cx:pt idx="212">3.9041743682841634</cx:pt>
          <cx:pt idx="213">4.0791812460476251</cx:pt>
          <cx:pt idx="214">3.131297796597623</cx:pt>
          <cx:pt idx="215">4.4583356259919471</cx:pt>
          <cx:pt idx="216">4.5532760461370998</cx:pt>
          <cx:pt idx="217">2.4842998393467859</cx:pt>
          <cx:pt idx="218">3.8372095278012064</cx:pt>
          <cx:pt idx="219">3.3488887230714379</cx:pt>
          <cx:pt idx="220">3.3669829759778507</cx:pt>
          <cx:pt idx="221">3.5582284218033258</cx:pt>
          <cx:pt idx="222">3.020775488193558</cx:pt>
          <cx:pt idx="223">2.9925535178321354</cx:pt>
          <cx:pt idx="224">1.8920946026904804</cx:pt>
          <cx:pt idx="225">2.7558748556724915</cx:pt>
          <cx:pt idx="226">2.2121876044039577</cx:pt>
          <cx:pt idx="227">2.406540180433955</cx:pt>
          <cx:pt idx="228">2.8142475957319202</cx:pt>
          <cx:pt idx="229">3.3891660843645326</cx:pt>
          <cx:pt idx="230">3.6434526764861874</cx:pt>
          <cx:pt idx="231">2.6148972160331345</cx:pt>
          <cx:pt idx="232">4.1784013415337551</cx:pt>
          <cx:pt idx="233">4.1383026981662816</cx:pt>
          <cx:pt idx="234">3.3360592778663491</cx:pt>
          <cx:pt idx="235">2.9781805169374138</cx:pt>
          <cx:pt idx="236">3.1498346967157849</cx:pt>
          <cx:pt idx="237">4.4255342204982631</cx:pt>
          <cx:pt idx="238">3.7923916894982539</cx:pt>
          <cx:pt idx="239">4.2944662261615933</cx:pt>
          <cx:pt idx="240">2.8808135922807914</cx:pt>
          <cx:pt idx="241">2.6954816764901977</cx:pt>
          <cx:pt idx="242">3.9360107957152097</cx:pt>
          <cx:pt idx="243">2.7774268223893115</cx:pt>
          <cx:pt idx="244">2.9925535178321354</cx:pt>
          <cx:pt idx="245">4.5140161804006498</cx:pt>
          <cx:pt idx="246">4.6863681034730362</cx:pt>
          <cx:pt idx="247">2.9523080096621253</cx:pt>
          <cx:pt idx="248">2.9360107957152097</cx:pt>
          <cx:pt idx="249">4.2907022432878543</cx:pt>
          <cx:pt idx="250">3.0877814178095422</cx:pt>
          <cx:pt idx="251">3.9925535178321354</cx:pt>
          <cx:pt idx="252">2.9360107957152097</cx:pt>
          <cx:pt idx="253">2.725094521081469</cx:pt>
          <cx:pt idx="254">3.2420442393695508</cx:pt>
          <cx:pt idx="255">3.6627578316815739</cx:pt>
          <cx:pt idx="256">2.8027737252919755</cx:pt>
          <cx:pt idx="257">3.5424519473759766</cx:pt>
          <cx:pt idx="258">2.9781805169374138</cx:pt>
          <cx:pt idx="259">3.6522463410033232</cx:pt>
          <cx:pt idx="260">3.3745650607227651</cx:pt>
          <cx:pt idx="261">2.3521825181113627</cx:pt>
          <cx:pt idx="262">4.2440295890300215</cx:pt>
          <cx:pt idx="263">4.3778524190067545</cx:pt>
          <cx:pt idx="264">4.019116290447073</cx:pt>
          <cx:pt idx="265">3.4730488050885375</cx:pt>
          <cx:pt idx="266">3.0330214446829107</cx:pt>
          <cx:pt idx="267">3.5194341949137029</cx:pt>
          <cx:pt idx="268">4.7419390777291985</cx:pt>
          <cx:pt idx="269">3.716003343634799</cx:pt>
          <cx:pt idx="270">3.4039779636693548</cx:pt>
          <cx:pt idx="271">3.1142772965615864</cx:pt>
          <cx:pt idx="272">3.2030328870147105</cx:pt>
          <cx:pt idx="273">3.9222062774390163</cx:pt>
          <cx:pt idx="274">3.8680563618230415</cx:pt>
          <cx:pt idx="275">3.6375897858387001</cx:pt>
          <cx:pt idx="276">3.9052560487484511</cx:pt>
          <cx:pt idx="277">5.2321062926146578</cx:pt>
          <cx:pt idx="278">3.5582284218033258</cx:pt>
          <cx:pt idx="279">3.9925535178321354</cx:pt>
          <cx:pt idx="280">4.3949767195545641</cx:pt>
          <cx:pt idx="281">3.2924775936677841</cx:pt>
          <cx:pt idx="282">4.1956229435869368</cx:pt>
          <cx:pt idx="283">2.4842998393467859</cx:pt>
          <cx:pt idx="284">3.1562461903973444</cx:pt>
          <cx:pt idx="285">2.6730209071288962</cx:pt>
          <cx:pt idx="286">3.2435341018320618</cx:pt>
          <cx:pt idx="287">2.9489017609702137</cx:pt>
          <cx:pt idx="288">3.2944662261615929</cx:pt>
          <cx:pt idx="289">3.089198366805149</cx:pt>
          <cx:pt idx="290">3.4136349971985558</cx:pt>
          <cx:pt idx="291">3.8808135922807914</cx:pt>
          <cx:pt idx="292">2.9180303367848803</cx:pt>
          <cx:pt idx="293">3.8727388274726686</cx:pt>
          <cx:pt idx="294">3.9925535178321354</cx:pt>
          <cx:pt idx="295">3.9360107957152097</cx:pt>
          <cx:pt idx="296">3.3838153659804311</cx:pt>
          <cx:pt idx="297">2.4756711883244296</cx:pt>
          <cx:pt idx="298">4.756560043006683</cx:pt>
          <cx:pt idx="299">4.2926990030439294</cx:pt>
          <cx:pt idx="300">4.3386556655786999</cx:pt>
          <cx:pt idx="301">3.6692238739308056</cx:pt>
          <cx:pt idx="302">2.9360107957152097</cx:pt>
          <cx:pt idx="303">3.2964457942063961</cx:pt>
          <cx:pt idx="304">2.5340261060561349</cx:pt>
          <cx:pt idx="305">3.5486350598147514</cx:pt>
          <cx:pt idx="306">4.7419390777291985</cx:pt>
          <cx:pt idx="307">4.6307328928171962</cx:pt>
          <cx:pt idx="308">3.7558748556724915</cx:pt>
          <cx:pt idx="309">2.8796692056320534</cx:pt>
          <cx:pt idx="310">3.4255342204982635</cx:pt>
          <cx:pt idx="311">2.9041743682841634</cx:pt>
          <cx:pt idx="312">3.525563058270067</cx:pt>
          <cx:pt idx="313">2.2041199826559246</cx:pt>
          <cx:pt idx="314">2.7923916894982539</cx:pt>
          <cx:pt idx="315">2.6627578316815739</cx:pt>
          <cx:pt idx="316">3.3382572302462554</cx:pt>
          <cx:pt idx="317">2.406540180433955</cx:pt>
          <cx:pt idx="318">3.0515383905153275</cx:pt>
          <cx:pt idx="319">2.0755469613925306</cx:pt>
          <cx:pt idx="320">3.6097011023793995</cx:pt>
          <cx:pt idx="321">2.9781805169374138</cx:pt>
          <cx:pt idx="322">2.9925535178321354</cx:pt>
          <cx:pt idx="323">4.2695129442179161</cx:pt>
          <cx:pt idx="324">3.8488047010518036</cx:pt>
          <cx:pt idx="325">4.2880255353883632</cx:pt>
          <cx:pt idx="326">2.8254261177678233</cx:pt>
          <cx:pt idx="327">3.1619666163640749</cx:pt>
          <cx:pt idx="328">2.4668676203541096</cx:pt>
          <cx:pt idx="329">4.9697885374149386</cx:pt>
          <cx:pt idx="330">3.4661258704181992</cx:pt>
          <cx:pt idx="331">3.2030328870147105</cx:pt>
          <cx:pt idx="332">3.2224563366792469</cx:pt>
          <cx:pt idx="333">3.1058506743851435</cx:pt>
        </cx:lvl>
      </cx:numDim>
    </cx:data>
  </cx:chartData>
  <cx:chart>
    <cx:title pos="t" align="ctr" overlay="0">
      <cx:tx>
        <cx:txData>
          <cx:v>Suivi pluie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r>
            <a:rPr lang="fr-FR" sz="14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Suivi pluie</a:t>
          </a:r>
        </a:p>
      </cx:txPr>
    </cx:title>
    <cx:plotArea>
      <cx:plotAreaRegion>
        <cx:series layoutId="clusteredColumn" uniqueId="{3A2A831B-C107-4073-B82D-DAD71F4B49FB}">
          <cx:dataId val="0"/>
          <cx:layoutPr>
            <cx:binning intervalClosed="r" underflow="auto">
              <cx:binCount val="10"/>
            </cx:binning>
          </cx:layoutPr>
        </cx:series>
      </cx:plotAreaRegion>
      <cx:axis id="0">
        <cx:catScaling gapWidth="0.720000029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spPr>
    <a:solidFill>
      <a:schemeClr val="accent2">
        <a:lumMod val="20000"/>
        <a:lumOff val="80000"/>
      </a:schemeClr>
    </a:solidFill>
    <a:ln>
      <a:solidFill>
        <a:schemeClr val="tx1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57485-242E-41B3-B9C2-00F909F6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92DEA8-DB90-4CCE-AC6A-81B39D70A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624B50-BE95-4333-BFEC-A7C43E58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6CF1B6-006E-4906-B67C-31C2BA32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B574F5-BDFA-4B04-A4ED-AE56493F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64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A2556-1963-462F-96EB-7DB22B9F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3FD06B-3886-4BBC-AA4A-8D3F1F99C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24DB5-583D-4454-83D5-B9F853A1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04037C-6B64-434A-90BE-68276AC2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0091D4-8486-4450-ABCB-A8EDD707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80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9FF638-72FD-4FE4-A7E9-21843673F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A03A5B-E0EC-4C02-84C0-2A616079D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A9892-58EA-4D43-A4B7-1A7D9FEE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BA44DF-EE12-4C1E-80A5-E6E7E990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E5513-2ECC-4B63-ABE5-F05AAD36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1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F1351-DA41-4205-8E18-D30EB142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52A2DC-0330-4CF2-ADBF-056586EAD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54372E-500B-4E35-9614-0C430300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F687E4-294F-42E5-A3EB-6C1EE310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1B3C9-BE52-4E0B-97D5-6D5391AA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53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C7635-C2AC-4CC3-825D-16899D52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4DE62-40AE-4062-9F61-FC2B28F5B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5826EE-644F-4977-92EB-3E314EC3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AC61A-5279-48E3-828A-B60E27D0D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BD667-BD43-41CA-962E-67010E9A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78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3FE38-954D-4EFA-8891-1406230F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44AA41-AF18-4543-B7BB-DA2B363D4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E6DC45-1FFE-47DC-8077-F9D04B03F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D17932-A072-4474-8377-05C9F8A0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6E10FA-7EB6-4533-AD6C-ECC92DB8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B56D9E-E33C-4730-921A-CB919ED5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3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28F35-5199-44E1-8FF5-720C2694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51622-106C-4F00-BB27-98F9B13BF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236351-EB2F-4E5F-B696-4BA12E907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0BB37F-D1B4-4CC1-977B-BF869F372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BA75F8-9D5F-4C62-8DED-41778ACC7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1A18F2-591A-4F02-9C99-E3FFA6E8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E2B9CE-9541-4E05-8E01-A66A7081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BB4612-A39C-4E52-84B7-32919D93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52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81B5F-926F-4BF1-977C-3C2D72B9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3D5C99-3586-4B17-81E9-D814C8A6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F45B50-7EA6-49BE-8FA7-A08640AF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2C56B1-92A0-4AD3-93D3-A313167B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16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EEA83F2-EDB2-4421-93C0-54A124FE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889C7B-9F4C-443D-834D-FBB9032E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C8E2DA-E666-4EBA-81DA-833AD366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2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890B4-8275-441B-9DCF-D6F1108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8489D-1B6F-4ECA-892E-52F1E206A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988928-641E-4B03-A27B-0B325E6F6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CF26BC-C4EC-4073-98DC-E0043D8B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D5F71C-C2D1-4139-AD58-29369901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CC69DC-15E9-484E-BFC3-A8052736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31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72356-B9EE-4C36-827B-28B59B7C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F4EA38-C11A-49B4-8D0B-919A5DE9D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F6A55E-D558-47C4-BAF9-5928C4EFE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5FAA8E-FB0B-43FD-A75A-57F3FC33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1E5EB5-4C80-4661-B610-961DFF8C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1F54C0-EB96-4CE5-B121-43E05576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93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C5FF63-B52D-41A5-8882-04FF57D2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7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A30B11-C666-4849-A89B-2FCB44271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8473"/>
            <a:ext cx="10515600" cy="48884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DAF71-D967-4D81-811A-6A48BCA4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383F-A815-450B-A5D1-4B6C0EB87400}" type="datetimeFigureOut">
              <a:rPr lang="fr-FR" smtClean="0"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0D63A3-55CE-48A1-AC36-20BC6DA24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19C5BB-589B-4D3B-85C3-143FDCF89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628F-7618-4BFF-BAE6-DEA38EC2F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20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eobretagne.f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aiades.eaufrance.fr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14/relationships/chartEx" Target="../charts/chartEx2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5AA26-F704-453F-8B32-24EB76B50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2697"/>
            <a:ext cx="9144000" cy="2387600"/>
          </a:xfrm>
        </p:spPr>
        <p:txBody>
          <a:bodyPr>
            <a:normAutofit/>
          </a:bodyPr>
          <a:lstStyle/>
          <a:p>
            <a:r>
              <a:rPr lang="fr-FR" sz="4800" dirty="0"/>
              <a:t>Qualité bactériologique des cours d’eau de la zone LPK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5A9948-A00E-4321-8763-B8E2CEDBA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5573"/>
            <a:ext cx="9144000" cy="1655762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Exploitation des mesures de surveillance réalisées par le SAGE du Bas-Léon entre 2016 et 2019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73102D8-347E-4A59-9843-8C3FD5B9473C}"/>
              </a:ext>
            </a:extLst>
          </p:cNvPr>
          <p:cNvGrpSpPr/>
          <p:nvPr/>
        </p:nvGrpSpPr>
        <p:grpSpPr>
          <a:xfrm>
            <a:off x="2864232" y="5262978"/>
            <a:ext cx="5552607" cy="1287539"/>
            <a:chOff x="2593298" y="5308133"/>
            <a:chExt cx="5552607" cy="12875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0E68A9-079E-41E3-BA63-B0F67B381C66}"/>
                </a:ext>
              </a:extLst>
            </p:cNvPr>
            <p:cNvSpPr/>
            <p:nvPr/>
          </p:nvSpPr>
          <p:spPr>
            <a:xfrm>
              <a:off x="2593298" y="5308133"/>
              <a:ext cx="5546361" cy="1287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85AA2B6-3611-48E2-9475-454BFDB9C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6095" y="5315487"/>
              <a:ext cx="4099810" cy="1274448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E692B3D-9923-42B0-BBA7-152EA2031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6245" y="5610874"/>
              <a:ext cx="921896" cy="921896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7B694D47-6FAB-4AF2-A8E6-1D7CC6F38A18}"/>
              </a:ext>
            </a:extLst>
          </p:cNvPr>
          <p:cNvSpPr txBox="1"/>
          <p:nvPr/>
        </p:nvSpPr>
        <p:spPr>
          <a:xfrm>
            <a:off x="10532534" y="6126076"/>
            <a:ext cx="10011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11/2021</a:t>
            </a:r>
          </a:p>
        </p:txBody>
      </p:sp>
    </p:spTree>
    <p:extLst>
      <p:ext uri="{BB962C8B-B14F-4D97-AF65-F5344CB8AC3E}">
        <p14:creationId xmlns:p14="http://schemas.microsoft.com/office/powerpoint/2010/main" val="185055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B62DA-9D52-457C-A129-2A3F8EC8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52" y="222565"/>
            <a:ext cx="10515600" cy="998979"/>
          </a:xfrm>
        </p:spPr>
        <p:txBody>
          <a:bodyPr>
            <a:noAutofit/>
          </a:bodyPr>
          <a:lstStyle/>
          <a:p>
            <a:r>
              <a:rPr lang="fr-FR" sz="3200" dirty="0"/>
              <a:t>La pollution des cours d’eau explique celle des eaux de baignade…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447C29-59C0-4DDA-AF4E-F96368666717}"/>
              </a:ext>
            </a:extLst>
          </p:cNvPr>
          <p:cNvSpPr txBox="1"/>
          <p:nvPr/>
        </p:nvSpPr>
        <p:spPr>
          <a:xfrm>
            <a:off x="566352" y="2917712"/>
            <a:ext cx="782388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NB : Eau et Rivières de Bretagne a démontré que l’amélioration apparente de la qualité des eaux de baignade s’expliquait par des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pratiques illégales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l’ARS a fait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disparaître les mauvaises analyses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correspondant à des jours de pluie (augmentation du débit des cours d’eau et lessivage des sols = forte charge de bactéries, et pollution des plages…)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communes et l’ARS ont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déplacé des points de mesure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loin des cours d’eau</a:t>
            </a:r>
          </a:p>
          <a:p>
            <a:pPr marL="90011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plus forte dilution, concentrations moindres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729BD6-E510-49F6-82AF-FC4A501B23C9}"/>
              </a:ext>
            </a:extLst>
          </p:cNvPr>
          <p:cNvSpPr txBox="1"/>
          <p:nvPr/>
        </p:nvSpPr>
        <p:spPr>
          <a:xfrm>
            <a:off x="566352" y="1509623"/>
            <a:ext cx="78238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plages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situées à l’embouchure de chacun des cours d’eau pollués sont elles-mêmes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régulièrement polluées</a:t>
            </a: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Ces pollutions sont souvent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simultanées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alors que les plages sont sur des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bassins versants différents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2B85FA-BA57-4244-97F4-C9B2C9C7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444" y="1700536"/>
            <a:ext cx="2667000" cy="26384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B06D3B-3248-4DC6-80F8-64B7D99EC828}"/>
              </a:ext>
            </a:extLst>
          </p:cNvPr>
          <p:cNvSpPr txBox="1"/>
          <p:nvPr/>
        </p:nvSpPr>
        <p:spPr>
          <a:xfrm>
            <a:off x="566352" y="5433796"/>
            <a:ext cx="100481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 temps de pluie, les concentrations et les débits augmentent, donc les flux,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ce qui explique les pollutions des eaux de baignade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malgré la dilution et l’advection</a:t>
            </a:r>
          </a:p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Pas besoin d’explications douteuses (chiens, chevaux, goélands…)</a:t>
            </a:r>
          </a:p>
        </p:txBody>
      </p:sp>
    </p:spTree>
    <p:extLst>
      <p:ext uri="{BB962C8B-B14F-4D97-AF65-F5344CB8AC3E}">
        <p14:creationId xmlns:p14="http://schemas.microsoft.com/office/powerpoint/2010/main" val="212142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3BC67-1C0D-46D5-B88E-96FBF451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/>
              <a:t>Quelle peut être l’origine de ces pollutions bactériologiques?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7EC091-9F6B-4EA4-8B2A-76794AA55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/>
              <a:t>Humaine ?</a:t>
            </a:r>
          </a:p>
          <a:p>
            <a:pPr marL="342900" indent="-342900">
              <a:buFontTx/>
              <a:buChar char="-"/>
            </a:pPr>
            <a:r>
              <a:rPr lang="fr-FR" sz="1800" dirty="0"/>
              <a:t>Assainissements non collectifs </a:t>
            </a:r>
            <a:r>
              <a:rPr lang="fr-FR" sz="1800" b="1" dirty="0">
                <a:solidFill>
                  <a:schemeClr val="accent1"/>
                </a:solidFill>
              </a:rPr>
              <a:t>(ANC) non conformes</a:t>
            </a:r>
          </a:p>
          <a:p>
            <a:pPr marL="1028700" lvl="1" indent="-342900"/>
            <a:r>
              <a:rPr lang="fr-FR" sz="1400" dirty="0"/>
              <a:t>Une </a:t>
            </a:r>
            <a:r>
              <a:rPr lang="fr-FR" sz="1400" dirty="0">
                <a:solidFill>
                  <a:srgbClr val="FF0000"/>
                </a:solidFill>
              </a:rPr>
              <a:t>majorité des ANC est encore non conforme </a:t>
            </a:r>
            <a:r>
              <a:rPr lang="fr-FR" sz="1400" dirty="0"/>
              <a:t>(compétence CCPI depuis… 2005)</a:t>
            </a:r>
          </a:p>
          <a:p>
            <a:pPr marL="1485900" lvl="2" indent="-342900">
              <a:buFontTx/>
              <a:buChar char="-"/>
            </a:pPr>
            <a:r>
              <a:rPr lang="fr-FR" sz="1400" dirty="0"/>
              <a:t>Peut expliquer des pollutions ponctuelles, ou en cas d’événement exceptionnel</a:t>
            </a:r>
          </a:p>
          <a:p>
            <a:pPr marL="1485900" lvl="2" indent="-342900">
              <a:buFontTx/>
              <a:buChar char="-"/>
            </a:pPr>
            <a:r>
              <a:rPr lang="fr-FR" sz="1400" dirty="0"/>
              <a:t>Faibles flux de bactéries, pollution limitée au bassin versant</a:t>
            </a:r>
          </a:p>
          <a:p>
            <a:pPr marL="342900" indent="-342900">
              <a:buFontTx/>
              <a:buChar char="-"/>
            </a:pPr>
            <a:r>
              <a:rPr lang="fr-FR" sz="1800" dirty="0"/>
              <a:t>Mauvais fonctionnement </a:t>
            </a:r>
            <a:r>
              <a:rPr lang="fr-FR" sz="1800" b="1" dirty="0">
                <a:solidFill>
                  <a:schemeClr val="accent1"/>
                </a:solidFill>
              </a:rPr>
              <a:t>assainissement collectif </a:t>
            </a:r>
            <a:r>
              <a:rPr lang="fr-FR" sz="1800" dirty="0"/>
              <a:t>(stations, réseau de collecte)</a:t>
            </a:r>
          </a:p>
          <a:p>
            <a:pPr marL="1028700" lvl="1" indent="-342900"/>
            <a:r>
              <a:rPr lang="fr-FR" sz="1400" dirty="0"/>
              <a:t>Mauvais fonctionnement, débordements, eaux usées traitées chargées en bactéries…?</a:t>
            </a:r>
          </a:p>
          <a:p>
            <a:pPr marL="1028700" lvl="1" indent="-342900"/>
            <a:r>
              <a:rPr lang="fr-FR" sz="1400" dirty="0"/>
              <a:t>Fuites des réseaux de collecte des eaux usées ?</a:t>
            </a:r>
          </a:p>
          <a:p>
            <a:pPr marL="1485900" lvl="2" indent="-342900">
              <a:buFontTx/>
              <a:buChar char="-"/>
            </a:pPr>
            <a:r>
              <a:rPr lang="fr-FR" sz="1400" dirty="0"/>
              <a:t>Evénements rares, documentés et suivis, pollutions limitées au bassin versant concerné</a:t>
            </a:r>
          </a:p>
          <a:p>
            <a:pPr marL="1485900" lvl="2" indent="-342900">
              <a:buFontTx/>
              <a:buChar char="-"/>
            </a:pPr>
            <a:r>
              <a:rPr lang="fr-FR" sz="1400" dirty="0"/>
              <a:t>Concentrations limitées après traitement, encore plus après dilution</a:t>
            </a:r>
          </a:p>
          <a:p>
            <a:pPr marL="342900" indent="-342900">
              <a:buFontTx/>
              <a:buChar char="-"/>
            </a:pPr>
            <a:r>
              <a:rPr lang="fr-FR" sz="1800" b="1" dirty="0">
                <a:solidFill>
                  <a:schemeClr val="accent1"/>
                </a:solidFill>
              </a:rPr>
              <a:t>Zones non reliées au réseau </a:t>
            </a:r>
            <a:r>
              <a:rPr lang="fr-FR" sz="1800" dirty="0"/>
              <a:t>AC (ex: Brélès, Plourin..)</a:t>
            </a:r>
          </a:p>
          <a:p>
            <a:pPr marL="1028700" lvl="1" indent="-342900"/>
            <a:r>
              <a:rPr lang="fr-FR" sz="1400" dirty="0"/>
              <a:t>Seulement quelques bassins versants, la pluie devrait entraîner une dilution (sources ponctuelles), et non une augmentation des concentrations</a:t>
            </a:r>
          </a:p>
          <a:p>
            <a:r>
              <a:rPr lang="fr-FR" b="1" dirty="0"/>
              <a:t>Animale</a:t>
            </a:r>
            <a:r>
              <a:rPr lang="fr-FR" dirty="0"/>
              <a:t> ?</a:t>
            </a:r>
          </a:p>
          <a:p>
            <a:pPr marL="630238" indent="-630238">
              <a:lnSpc>
                <a:spcPct val="100000"/>
              </a:lnSpc>
              <a:buFontTx/>
              <a:buChar char="-"/>
            </a:pPr>
            <a:r>
              <a:rPr lang="fr-FR" sz="1800" b="1" dirty="0">
                <a:solidFill>
                  <a:schemeClr val="accent1"/>
                </a:solidFill>
              </a:rPr>
              <a:t>Animaux sauvages ou domestiques </a:t>
            </a:r>
          </a:p>
          <a:p>
            <a:pPr marL="1316038" lvl="1" indent="-630238">
              <a:lnSpc>
                <a:spcPct val="100000"/>
              </a:lnSpc>
            </a:pPr>
            <a:r>
              <a:rPr lang="fr-FR" sz="1400" dirty="0"/>
              <a:t> événements ponctuels, flux très faibles…</a:t>
            </a:r>
          </a:p>
          <a:p>
            <a:pPr marL="630238" indent="-630238">
              <a:lnSpc>
                <a:spcPct val="100000"/>
              </a:lnSpc>
              <a:buFontTx/>
              <a:buChar char="-"/>
            </a:pPr>
            <a:r>
              <a:rPr lang="fr-FR" sz="1800" b="1" dirty="0">
                <a:solidFill>
                  <a:schemeClr val="accent1"/>
                </a:solidFill>
              </a:rPr>
              <a:t>Animaux d’élevage </a:t>
            </a:r>
            <a:r>
              <a:rPr lang="fr-FR" sz="1800" dirty="0"/>
              <a:t>: </a:t>
            </a:r>
            <a:r>
              <a:rPr lang="fr-FR" sz="1800" i="1" dirty="0">
                <a:solidFill>
                  <a:srgbClr val="FF0000"/>
                </a:solidFill>
              </a:rPr>
              <a:t>hypothèse très vraisemblable</a:t>
            </a:r>
          </a:p>
          <a:p>
            <a:pPr marL="1316038" lvl="1" indent="-630238">
              <a:lnSpc>
                <a:spcPct val="100000"/>
              </a:lnSpc>
            </a:pPr>
            <a:r>
              <a:rPr lang="fr-FR" sz="1400" dirty="0"/>
              <a:t>Beaucoup d’animaux, produisant des flux très importants de bactéries</a:t>
            </a:r>
          </a:p>
          <a:p>
            <a:pPr marL="1316038" lvl="1" indent="-630238">
              <a:lnSpc>
                <a:spcPct val="100000"/>
              </a:lnSpc>
            </a:pPr>
            <a:r>
              <a:rPr lang="fr-FR" sz="1400" dirty="0"/>
              <a:t>L’essentiel des effluents est épandu sans traitement</a:t>
            </a:r>
          </a:p>
          <a:p>
            <a:pPr marL="1316038" lvl="1" indent="-630238">
              <a:lnSpc>
                <a:spcPct val="100000"/>
              </a:lnSpc>
            </a:pPr>
            <a:r>
              <a:rPr lang="fr-FR" sz="1400" dirty="0"/>
              <a:t>Tous les bassins versants sont concernés, en même temps, par temps sec ou par temps de pluie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13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FE88F-0E2F-4ADD-B885-0B634EE2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Rappel : flux de bactéries d’origine humaine ou animale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0AAC44-895C-4DC4-BEF3-ACD4A5F1C4FD}"/>
              </a:ext>
            </a:extLst>
          </p:cNvPr>
          <p:cNvSpPr txBox="1"/>
          <p:nvPr/>
        </p:nvSpPr>
        <p:spPr>
          <a:xfrm>
            <a:off x="1143000" y="3059668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Source : IFREMER 1999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Dupray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al.)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D247AD-3C9F-41E4-BAD7-874DE615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86710"/>
            <a:ext cx="4627265" cy="18594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65FB38D-2C9A-4018-AFB5-4692F1FAD586}"/>
              </a:ext>
            </a:extLst>
          </p:cNvPr>
          <p:cNvSpPr txBox="1"/>
          <p:nvPr/>
        </p:nvSpPr>
        <p:spPr>
          <a:xfrm>
            <a:off x="1872867" y="4611591"/>
            <a:ext cx="387157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Pour les bactéries fécales :</a:t>
            </a:r>
          </a:p>
          <a:p>
            <a:pPr marL="285750" indent="-285750" algn="l">
              <a:buFontTx/>
              <a:buChar char="-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un porc équivaut à 30 humains</a:t>
            </a:r>
          </a:p>
          <a:p>
            <a:pPr marL="285750" indent="-285750" algn="l">
              <a:buFontTx/>
              <a:buChar char="-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Un bovin équivaut à 5 humains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B4AD53-2114-447B-8B14-8A3B0F0BEBF5}"/>
              </a:ext>
            </a:extLst>
          </p:cNvPr>
          <p:cNvSpPr txBox="1"/>
          <p:nvPr/>
        </p:nvSpPr>
        <p:spPr>
          <a:xfrm>
            <a:off x="1028700" y="1524567"/>
            <a:ext cx="1043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animaux et les humains produisent des effluents contenant des bactéries.</a:t>
            </a: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L’IFREMER a évalué les flux moyens de bactéries produit par les humains et les animaux d’élevage </a:t>
            </a:r>
          </a:p>
        </p:txBody>
      </p:sp>
    </p:spTree>
    <p:extLst>
      <p:ext uri="{BB962C8B-B14F-4D97-AF65-F5344CB8AC3E}">
        <p14:creationId xmlns:p14="http://schemas.microsoft.com/office/powerpoint/2010/main" val="404782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8AC25-E504-4279-B4A9-A6EC4A9E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70" y="228235"/>
            <a:ext cx="10515600" cy="694748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Des quantités très importantes d’effluents d’origine animale sont épandues sur toute la zone LPK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7B7DEF-FCA2-4D30-9C34-17033FB93CD8}"/>
              </a:ext>
            </a:extLst>
          </p:cNvPr>
          <p:cNvSpPr txBox="1"/>
          <p:nvPr/>
        </p:nvSpPr>
        <p:spPr>
          <a:xfrm>
            <a:off x="465628" y="1115943"/>
            <a:ext cx="78032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 d’information directe disponible, mais 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possible des cheptels équivalents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à partir des déclarations d’azote (DFA)</a:t>
            </a:r>
          </a:p>
          <a:p>
            <a:pPr algn="l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Sur les bassins versants LPK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Bovins  &gt; 125 vaches laitières km² SAU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Porcins &gt; 4 000 porcs charcutiers /km²/SAU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D9D4D5-0994-424B-ADAD-5B67FA20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914" y="3549696"/>
            <a:ext cx="3083298" cy="22176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9540D1-2306-423B-9321-FE76D9319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913" y="1113143"/>
            <a:ext cx="3083299" cy="215866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A565B13-1043-475C-8BEC-E19749E12E10}"/>
              </a:ext>
            </a:extLst>
          </p:cNvPr>
          <p:cNvSpPr txBox="1"/>
          <p:nvPr/>
        </p:nvSpPr>
        <p:spPr>
          <a:xfrm>
            <a:off x="527658" y="2618014"/>
            <a:ext cx="780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Exemple : Landunvez 2019  : SAU = 663,8 ha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830 vaches laitières minimum : équivalent en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flux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bactéries de 4150 humains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26 552 porcs charcutiers/an minimum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: équivalent en flux de bactéries de 800 000 humains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1500 habitants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10F8AB-73F1-4C4B-9EA9-79F9F47BC111}"/>
              </a:ext>
            </a:extLst>
          </p:cNvPr>
          <p:cNvSpPr txBox="1"/>
          <p:nvPr/>
        </p:nvSpPr>
        <p:spPr>
          <a:xfrm>
            <a:off x="638949" y="3429000"/>
            <a:ext cx="7965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Au bilan:</a:t>
            </a:r>
          </a:p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Sur la surface agricole utile de Landunvez, les effluents épandus contenaient à l’origine l’équivalent en bactéries de ceux émis par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800 000 humains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pour :</a:t>
            </a:r>
          </a:p>
          <a:p>
            <a:pPr marL="285750" indent="-285750" algn="l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864 abonnés à l’assainissement collectif, soit l’équivalent de 1858 hab. (RPQS 2020)…</a:t>
            </a:r>
          </a:p>
          <a:p>
            <a:pPr marL="285750" indent="-285750" algn="l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1094,35 (sic) habitants utilisant un ANC (RPQS 2020)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A8488AD-B650-41B5-AA32-930310B949CD}"/>
              </a:ext>
            </a:extLst>
          </p:cNvPr>
          <p:cNvSpPr txBox="1"/>
          <p:nvPr/>
        </p:nvSpPr>
        <p:spPr>
          <a:xfrm>
            <a:off x="9144000" y="5783663"/>
            <a:ext cx="297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https://geobretagne.fr/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6C4653A-3F68-43E3-80D5-8207CAF6EF8C}"/>
              </a:ext>
            </a:extLst>
          </p:cNvPr>
          <p:cNvSpPr txBox="1"/>
          <p:nvPr/>
        </p:nvSpPr>
        <p:spPr>
          <a:xfrm>
            <a:off x="387795" y="4793242"/>
            <a:ext cx="808294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concentration baisse progressivement avant (fosses) et après l’épandage, mais de combien ? (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Survie des bactéries : plusieurs semaines et jusqu’à plusieurs mois, d’après les études disponibles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première approche, la quantité de bactéries produite par les habitants de Landunvez est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très inférieure à celle produite par les animaux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dont les effluents sont épandus sur la SAU de la commune.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B425001-9141-4DF1-BCF9-778BC875BE9C}"/>
              </a:ext>
            </a:extLst>
          </p:cNvPr>
          <p:cNvSpPr txBox="1"/>
          <p:nvPr/>
        </p:nvSpPr>
        <p:spPr>
          <a:xfrm>
            <a:off x="10868715" y="2199161"/>
            <a:ext cx="85151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Vaches</a:t>
            </a:r>
          </a:p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laitières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E4FFCF-1EEC-48A5-B1EA-0F6822B2E947}"/>
              </a:ext>
            </a:extLst>
          </p:cNvPr>
          <p:cNvSpPr txBox="1"/>
          <p:nvPr/>
        </p:nvSpPr>
        <p:spPr>
          <a:xfrm>
            <a:off x="10792326" y="4531632"/>
            <a:ext cx="111588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Porcs charcutiers</a:t>
            </a:r>
          </a:p>
        </p:txBody>
      </p:sp>
    </p:spTree>
    <p:extLst>
      <p:ext uri="{BB962C8B-B14F-4D97-AF65-F5344CB8AC3E}">
        <p14:creationId xmlns:p14="http://schemas.microsoft.com/office/powerpoint/2010/main" val="179338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B86B5-0B61-44BA-BFC9-91376811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329D73-D4AD-4DD3-9196-12840DE2A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surveillance bactériologique du SAGE montre que tous les cours d’eau de LPK sont massivement pollués toute l’année</a:t>
            </a:r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Les concentrations observées sont supérieures au seuil de risque pour la santé 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Le suivi pluie confirme l’augmentation de la concentration, qui avec l’augmentation du débit se traduit par une augmentation importante du flux de bactéries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Ce qui explique les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pollutions des eaux de baignades </a:t>
            </a:r>
            <a:r>
              <a:rPr lang="fr-FR" dirty="0">
                <a:sym typeface="Wingdings" panose="05000000000000000000" pitchFamily="2" charset="2"/>
              </a:rPr>
              <a:t>par temps de pluie, limitées aux plages d’estuaire </a:t>
            </a:r>
          </a:p>
          <a:p>
            <a:r>
              <a:rPr lang="fr-FR" dirty="0">
                <a:sym typeface="Wingdings" panose="05000000000000000000" pitchFamily="2" charset="2"/>
              </a:rPr>
              <a:t>L’évolution des pollutions est très semblable sur tous les bassins versants</a:t>
            </a:r>
          </a:p>
          <a:p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Ceci suggère une origine commune et diffuse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Une hypothèse très probable est que </a:t>
            </a:r>
            <a:r>
              <a:rPr lang="fr-FR" u="sng" dirty="0">
                <a:solidFill>
                  <a:srgbClr val="FF0000"/>
                </a:solidFill>
                <a:sym typeface="Wingdings" panose="05000000000000000000" pitchFamily="2" charset="2"/>
              </a:rPr>
              <a:t>l’origine de ces pollutions est agricole </a:t>
            </a:r>
            <a:r>
              <a:rPr lang="fr-FR" dirty="0">
                <a:sym typeface="Wingdings" panose="05000000000000000000" pitchFamily="2" charset="2"/>
              </a:rPr>
              <a:t>(épandages d’effluents).</a:t>
            </a:r>
          </a:p>
          <a:p>
            <a:pPr lvl="1" indent="0">
              <a:buNone/>
            </a:pPr>
            <a:r>
              <a:rPr lang="fr-FR" dirty="0">
                <a:sym typeface="Wingdings" panose="05000000000000000000" pitchFamily="2" charset="2"/>
              </a:rPr>
              <a:t>Cette hypothèse ne semble pourtant pas étudiée par le SAGE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19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05F7E-7DC5-405D-9614-8A8DBAB5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Recommandations au SAGE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FB4C88-A549-4E0D-99B5-1C3AEE355743}"/>
              </a:ext>
            </a:extLst>
          </p:cNvPr>
          <p:cNvSpPr txBox="1"/>
          <p:nvPr/>
        </p:nvSpPr>
        <p:spPr>
          <a:xfrm>
            <a:off x="1029324" y="1422157"/>
            <a:ext cx="10133351" cy="34470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Conduire une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étude approfondie des flux de bactéries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d’origine humaine et animale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et des concentrations de bactéries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le long des cours d’eau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afin d’identifier les sources (par temps sec, par temps de pluie, en fonction des calendriers d’épandage)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Etudier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l’évolution des concentrations bactériennes dans les bassins versants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zones d’épandage en fonction du temps, et leur devenir (temps sec, pluie..)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Confier cette étude à un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bureau d’étude indépendant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Mettre enfin aux normes les ANC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non conformes</a:t>
            </a:r>
          </a:p>
          <a:p>
            <a:pPr marL="719138" indent="-285750" algn="l"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Sinon, le doute subsistera sur l’origine des pollutions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8399ACF-00A1-4F3C-BC6D-7B58E9832D88}"/>
              </a:ext>
            </a:extLst>
          </p:cNvPr>
          <p:cNvGrpSpPr/>
          <p:nvPr/>
        </p:nvGrpSpPr>
        <p:grpSpPr>
          <a:xfrm>
            <a:off x="3177915" y="5231538"/>
            <a:ext cx="5328412" cy="1139281"/>
            <a:chOff x="2593298" y="5308133"/>
            <a:chExt cx="5552607" cy="12875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4D066C-EE8B-4151-A4E6-AF7F96C0133C}"/>
                </a:ext>
              </a:extLst>
            </p:cNvPr>
            <p:cNvSpPr/>
            <p:nvPr/>
          </p:nvSpPr>
          <p:spPr>
            <a:xfrm>
              <a:off x="2593298" y="5308133"/>
              <a:ext cx="5546361" cy="1287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A7F315-BD96-494C-A877-220FA8A9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6095" y="5315487"/>
              <a:ext cx="4099810" cy="1274448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EAEF1FA-F91A-474F-AED2-0B79AAC43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6245" y="5610874"/>
              <a:ext cx="921896" cy="921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53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A441AE-B617-4550-B238-2C02DAE00924}"/>
              </a:ext>
            </a:extLst>
          </p:cNvPr>
          <p:cNvSpPr/>
          <p:nvPr/>
        </p:nvSpPr>
        <p:spPr>
          <a:xfrm>
            <a:off x="756745" y="1199042"/>
            <a:ext cx="10710041" cy="6947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9EC6D0-6A20-4295-9469-9BA081E5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663"/>
            <a:ext cx="10515600" cy="694748"/>
          </a:xfrm>
        </p:spPr>
        <p:txBody>
          <a:bodyPr/>
          <a:lstStyle/>
          <a:p>
            <a:r>
              <a:rPr lang="fr-FR" dirty="0"/>
              <a:t>Pourquoi cette étude?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C7464-553A-423C-A64E-F8EC33B6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923822"/>
            <a:ext cx="7405511" cy="36005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1800" dirty="0"/>
              <a:t>Peu d’actions visibles de la part du SAGE….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La qualité des eaux de baignade reste préoccupante en Iroise</a:t>
            </a:r>
            <a:endParaRPr lang="fr-FR" sz="1400" dirty="0"/>
          </a:p>
          <a:p>
            <a:pPr marL="971550" lvl="1" indent="-285750"/>
            <a:r>
              <a:rPr lang="fr-FR" sz="1200" dirty="0"/>
              <a:t>Les actions ciblées sur </a:t>
            </a:r>
            <a:r>
              <a:rPr lang="fr-FR" sz="1200" u="sng" dirty="0"/>
              <a:t>l’assainissement</a:t>
            </a:r>
            <a:r>
              <a:rPr lang="fr-FR" sz="1200" dirty="0"/>
              <a:t> n’ont pas donné de résultats convaincants</a:t>
            </a:r>
          </a:p>
          <a:p>
            <a:pPr marL="971550" lvl="1" indent="-285750"/>
            <a:r>
              <a:rPr lang="fr-FR" sz="1200" dirty="0"/>
              <a:t>Pas plus que les actions sur le </a:t>
            </a:r>
            <a:r>
              <a:rPr lang="fr-FR" sz="1200" u="sng" dirty="0"/>
              <a:t>volet agricole </a:t>
            </a:r>
            <a:r>
              <a:rPr lang="fr-FR" sz="1200" dirty="0"/>
              <a:t>(bocage)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Pas d’étude disponible des données de surveillance bactériologique des cours d’eau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600" b="1" i="1" dirty="0">
                <a:sym typeface="Wingdings" panose="05000000000000000000" pitchFamily="2" charset="2"/>
              </a:rPr>
              <a:t> </a:t>
            </a:r>
            <a:r>
              <a:rPr lang="fr-FR" sz="1600" b="1" i="1" dirty="0"/>
              <a:t>ERB a décidé </a:t>
            </a:r>
            <a:r>
              <a:rPr lang="fr-FR" sz="1600" b="1" i="1" dirty="0">
                <a:highlight>
                  <a:srgbClr val="00FFFF"/>
                </a:highlight>
              </a:rPr>
              <a:t>d’étudier les données bactériologiques recueillies par le SAGE </a:t>
            </a:r>
            <a:r>
              <a:rPr lang="fr-FR" sz="1600" b="1" i="1" dirty="0"/>
              <a:t>sur les cours d‘eau LPK pour évaluer leur qualité bactériologique et contribuer à l’identification de l’origine des pollutions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457D11-1A5F-4077-A037-E1693A16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265428"/>
            <a:ext cx="8420100" cy="5619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73E2DB-CEDA-4E50-8581-9904DF44A6E4}"/>
              </a:ext>
            </a:extLst>
          </p:cNvPr>
          <p:cNvSpPr txBox="1"/>
          <p:nvPr/>
        </p:nvSpPr>
        <p:spPr>
          <a:xfrm>
            <a:off x="838200" y="1181072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des enjeux majeurs du SAGE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7645AB-3AC1-4F15-B300-62CAC7EA5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564" y="2639753"/>
            <a:ext cx="3490963" cy="4218247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7EDBA2D-0682-46A5-A37E-D87354FAC69E}"/>
              </a:ext>
            </a:extLst>
          </p:cNvPr>
          <p:cNvSpPr/>
          <p:nvPr/>
        </p:nvSpPr>
        <p:spPr>
          <a:xfrm>
            <a:off x="725215" y="1926472"/>
            <a:ext cx="10958786" cy="6947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C43344-269F-4B63-B989-15D0413B052D}"/>
              </a:ext>
            </a:extLst>
          </p:cNvPr>
          <p:cNvSpPr txBox="1"/>
          <p:nvPr/>
        </p:nvSpPr>
        <p:spPr>
          <a:xfrm>
            <a:off x="3150916" y="2104569"/>
            <a:ext cx="853308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SUL. 2- Réduction des apports microbiologiques d’origine agricole vers les eaux littorales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77378FB-CE10-4CDD-8A78-F7974CF0ACBE}"/>
              </a:ext>
            </a:extLst>
          </p:cNvPr>
          <p:cNvSpPr txBox="1"/>
          <p:nvPr/>
        </p:nvSpPr>
        <p:spPr>
          <a:xfrm>
            <a:off x="838200" y="1926472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action du PAGD</a:t>
            </a:r>
          </a:p>
        </p:txBody>
      </p:sp>
    </p:spTree>
    <p:extLst>
      <p:ext uri="{BB962C8B-B14F-4D97-AF65-F5344CB8AC3E}">
        <p14:creationId xmlns:p14="http://schemas.microsoft.com/office/powerpoint/2010/main" val="402633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6046A-6E41-47F8-9DD5-B88D5805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Quel est l’état bactériologique des cours d’eau LPK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AE9AA1-2602-465E-9FE4-2BAE0A9B7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473"/>
            <a:ext cx="6866744" cy="4888490"/>
          </a:xfrm>
        </p:spPr>
        <p:txBody>
          <a:bodyPr>
            <a:normAutofit/>
          </a:bodyPr>
          <a:lstStyle/>
          <a:p>
            <a:r>
              <a:rPr lang="fr-FR" dirty="0"/>
              <a:t>Les </a:t>
            </a:r>
            <a:r>
              <a:rPr lang="fr-FR" i="1" dirty="0"/>
              <a:t>eaux de baignade </a:t>
            </a:r>
            <a:r>
              <a:rPr lang="fr-FR" dirty="0"/>
              <a:t>des plages d’estuaires de ces cours d’eau sont </a:t>
            </a:r>
            <a:r>
              <a:rPr lang="fr-FR" u="sng" dirty="0"/>
              <a:t>régulièrement polluées</a:t>
            </a:r>
          </a:p>
          <a:p>
            <a:r>
              <a:rPr lang="fr-FR" sz="1800" dirty="0"/>
              <a:t>La CCPI met en avant diverses causes, soit locales (plages : chiens, chevaux, goélands…), soit sur le bassin versant (liées aux </a:t>
            </a:r>
            <a:r>
              <a:rPr lang="fr-FR" sz="1800" i="1" dirty="0"/>
              <a:t>ANC et à l’assainissement collectif</a:t>
            </a:r>
            <a:r>
              <a:rPr lang="fr-FR" sz="1800" dirty="0"/>
              <a:t>), mais aucune étude n’appuie ces hypothèses.</a:t>
            </a:r>
          </a:p>
          <a:p>
            <a:r>
              <a:rPr lang="fr-FR" dirty="0"/>
              <a:t>Une autre hypothèse serait que la pollution bactériologique proviendrait de </a:t>
            </a:r>
            <a:r>
              <a:rPr lang="fr-FR" i="1" dirty="0"/>
              <a:t>pollutions diffuses </a:t>
            </a:r>
            <a:r>
              <a:rPr lang="fr-FR" dirty="0"/>
              <a:t>sur le bassin versant. Cette cause possible est identifiée par tous les profils de baignades.</a:t>
            </a:r>
          </a:p>
          <a:p>
            <a:r>
              <a:rPr lang="fr-FR" sz="1800" dirty="0"/>
              <a:t>Elle serait compatible avec les constats : pollutions corrélées aux épisodes pluvieux, simultanées sur toutes les plages où arrivent des cours d’eau</a:t>
            </a:r>
          </a:p>
          <a:p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b="1" dirty="0">
                <a:sym typeface="Wingdings" panose="05000000000000000000" pitchFamily="2" charset="2"/>
              </a:rPr>
              <a:t>Questions : quel est l’état bactériologique de ces cours d’eau, par quoi est-il influencé ?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C5A881-DA91-4172-8CF4-268C8CB35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512"/>
          <a:stretch/>
        </p:blipFill>
        <p:spPr>
          <a:xfrm>
            <a:off x="8457835" y="1174173"/>
            <a:ext cx="2842903" cy="28833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D15E06-9724-4762-ACCA-74FE7D015D8F}"/>
              </a:ext>
            </a:extLst>
          </p:cNvPr>
          <p:cNvSpPr txBox="1"/>
          <p:nvPr/>
        </p:nvSpPr>
        <p:spPr>
          <a:xfrm>
            <a:off x="7809875" y="4171780"/>
            <a:ext cx="413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Données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Eschirichia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coli (par. SANDRE 1449), 2016-2021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81F435-D630-406B-8211-DBF87FDB1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178" y="4499764"/>
            <a:ext cx="3471484" cy="21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DA207-8B3D-4084-943E-F78D0791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de surveillance du 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42E0CA-4747-4E67-8375-217246C3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473"/>
            <a:ext cx="6312108" cy="4888490"/>
          </a:xfrm>
        </p:spPr>
        <p:txBody>
          <a:bodyPr>
            <a:normAutofit/>
          </a:bodyPr>
          <a:lstStyle/>
          <a:p>
            <a:r>
              <a:rPr lang="fr-FR" sz="1800" dirty="0"/>
              <a:t>Recueillies par le SAGE dans le cadre de ses missions</a:t>
            </a:r>
          </a:p>
          <a:p>
            <a:r>
              <a:rPr lang="fr-FR" sz="1800" dirty="0"/>
              <a:t>Contrat pluriannuel avec LABOCEA</a:t>
            </a:r>
          </a:p>
          <a:p>
            <a:endParaRPr lang="fr-FR" sz="1800" dirty="0"/>
          </a:p>
          <a:p>
            <a:r>
              <a:rPr lang="fr-FR" sz="1800" dirty="0"/>
              <a:t>Suivi physico-chimique, suivi bactériologique (E. coli, parfois entérocoques)</a:t>
            </a:r>
          </a:p>
          <a:p>
            <a:pPr marL="342900" indent="-342900">
              <a:buFontTx/>
              <a:buChar char="-"/>
            </a:pPr>
            <a:r>
              <a:rPr lang="fr-FR" sz="1800" dirty="0"/>
              <a:t>Surveillance calendaire </a:t>
            </a:r>
          </a:p>
          <a:p>
            <a:pPr marL="1028700" lvl="1" indent="-342900">
              <a:buFontTx/>
              <a:buChar char="-"/>
            </a:pPr>
            <a:r>
              <a:rPr lang="fr-FR" sz="1400" dirty="0"/>
              <a:t>Mesures aléatoires, permettant un </a:t>
            </a:r>
            <a:r>
              <a:rPr lang="fr-FR" sz="1400" u="sng" dirty="0"/>
              <a:t>traitement statistique</a:t>
            </a:r>
          </a:p>
          <a:p>
            <a:pPr marL="342900" indent="-342900">
              <a:buFontTx/>
              <a:buChar char="-"/>
            </a:pPr>
            <a:r>
              <a:rPr lang="fr-FR" sz="1800" dirty="0"/>
              <a:t>Suivi « pluie »</a:t>
            </a:r>
          </a:p>
          <a:p>
            <a:pPr marL="1028700" lvl="1" indent="-342900">
              <a:buFontTx/>
              <a:buChar char="-"/>
            </a:pPr>
            <a:r>
              <a:rPr lang="fr-FR" sz="1400" dirty="0"/>
              <a:t>Non prises en compte pour les statistiques</a:t>
            </a:r>
          </a:p>
          <a:p>
            <a:pPr marL="1028700" lvl="1" indent="-342900">
              <a:buFontTx/>
              <a:buChar char="-"/>
            </a:pPr>
            <a:r>
              <a:rPr lang="fr-FR" sz="1400" dirty="0"/>
              <a:t>Intéressantes pour identifier l’origine et les causes des pollutions</a:t>
            </a:r>
          </a:p>
          <a:p>
            <a:r>
              <a:rPr lang="fr-FR" sz="1600" i="1" dirty="0"/>
              <a:t>Etude d’E. coli (dominante, germe témoin)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6DE2F9-F4FB-4627-A13C-48970234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286" y="1409700"/>
            <a:ext cx="4191000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36E40B-798C-4DC8-B55A-32569A3B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323" y="3597274"/>
            <a:ext cx="2828925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971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31E1B-52D7-40F4-B008-79E21C0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analysées : 2017-2019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B6C511-394F-4135-9DFC-DD9F606617D3}"/>
              </a:ext>
            </a:extLst>
          </p:cNvPr>
          <p:cNvSpPr txBox="1"/>
          <p:nvPr/>
        </p:nvSpPr>
        <p:spPr>
          <a:xfrm>
            <a:off x="659568" y="1439057"/>
            <a:ext cx="1017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données fournies par la CCPI couvraient 2017 à 2021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(d’autres données de 2020 n’ont été disponibles sur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http://www.naiades.eaufrance.fr/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qu’en 2021, et n’ont pas été prises en compte faute d’informations : surveillance calendaire ou suivi pluie ?).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E2D7CB-913F-4CF2-93E5-45A2FDF5F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80" y="2608289"/>
            <a:ext cx="8366402" cy="39984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B7BA92-6C44-4A45-8784-BA94C199A8CF}"/>
              </a:ext>
            </a:extLst>
          </p:cNvPr>
          <p:cNvSpPr txBox="1"/>
          <p:nvPr/>
        </p:nvSpPr>
        <p:spPr>
          <a:xfrm>
            <a:off x="179883" y="3578901"/>
            <a:ext cx="2778714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Surveillance calendaire</a:t>
            </a: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Très peu de mesures « bonnes », beaucoup de « moyennes », beaucoup de « mauvaises »</a:t>
            </a:r>
          </a:p>
        </p:txBody>
      </p:sp>
    </p:spTree>
    <p:extLst>
      <p:ext uri="{BB962C8B-B14F-4D97-AF65-F5344CB8AC3E}">
        <p14:creationId xmlns:p14="http://schemas.microsoft.com/office/powerpoint/2010/main" val="170244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6B7F8-7E44-40CD-85BF-66930058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Bilan de l’analyse des données : </a:t>
            </a:r>
            <a:r>
              <a:rPr lang="fr-FR" sz="2800" dirty="0"/>
              <a:t>tous les cours d’eau sont </a:t>
            </a:r>
            <a:r>
              <a:rPr lang="fr-FR" sz="2800" b="1" dirty="0"/>
              <a:t>massivement pollués</a:t>
            </a:r>
            <a:r>
              <a:rPr lang="fr-FR" sz="2800" dirty="0"/>
              <a:t>, toute l’année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E29093-B807-4F01-A6BC-0376D451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1375191"/>
            <a:ext cx="6524625" cy="5276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A0B3D6-BE0F-4D89-9C59-8DA17D25C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07" y="1375191"/>
            <a:ext cx="3800475" cy="44481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B814E0-E04C-441C-86B5-0CAF427168AC}"/>
              </a:ext>
            </a:extLst>
          </p:cNvPr>
          <p:cNvSpPr txBox="1"/>
          <p:nvPr/>
        </p:nvSpPr>
        <p:spPr>
          <a:xfrm>
            <a:off x="156101" y="6005710"/>
            <a:ext cx="433644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Rappel: mauvaise qualité si P90 &gt; 900</a:t>
            </a:r>
          </a:p>
          <a:p>
            <a:pPr algn="l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(Directive « eaux de baignade » 2006/7/CE)</a:t>
            </a:r>
          </a:p>
        </p:txBody>
      </p:sp>
    </p:spTree>
    <p:extLst>
      <p:ext uri="{BB962C8B-B14F-4D97-AF65-F5344CB8AC3E}">
        <p14:creationId xmlns:p14="http://schemas.microsoft.com/office/powerpoint/2010/main" val="322485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9824A-D97C-42F2-B982-14E1DE1E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452" cy="983989"/>
          </a:xfrm>
        </p:spPr>
        <p:txBody>
          <a:bodyPr>
            <a:noAutofit/>
          </a:bodyPr>
          <a:lstStyle/>
          <a:p>
            <a:r>
              <a:rPr lang="fr-FR" sz="3200" dirty="0"/>
              <a:t>Le suivi « pluie » confirme l’augmentation générale de la concentration d’E. coli par temps de pluie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EA2687-581D-4AE7-BB28-4719009CA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43" y="2840360"/>
            <a:ext cx="6138147" cy="3468990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aphique 5">
                <a:extLst>
                  <a:ext uri="{FF2B5EF4-FFF2-40B4-BE49-F238E27FC236}">
                    <a16:creationId xmlns:a16="http://schemas.microsoft.com/office/drawing/2014/main" id="{542D546A-D4D2-442C-8135-4794E3BF3C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0863565"/>
                  </p:ext>
                </p:extLst>
              </p:nvPr>
            </p:nvGraphicFramePr>
            <p:xfrm>
              <a:off x="7151376" y="1427282"/>
              <a:ext cx="3944940" cy="28008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Graphique 5">
                <a:extLst>
                  <a:ext uri="{FF2B5EF4-FFF2-40B4-BE49-F238E27FC236}">
                    <a16:creationId xmlns:a16="http://schemas.microsoft.com/office/drawing/2014/main" id="{542D546A-D4D2-442C-8135-4794E3BF3C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1376" y="1427282"/>
                <a:ext cx="3944940" cy="28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e 12">
            <a:extLst>
              <a:ext uri="{FF2B5EF4-FFF2-40B4-BE49-F238E27FC236}">
                <a16:creationId xmlns:a16="http://schemas.microsoft.com/office/drawing/2014/main" id="{D3B8AE0F-53D7-4536-8C8C-34794C22391C}"/>
              </a:ext>
            </a:extLst>
          </p:cNvPr>
          <p:cNvGrpSpPr/>
          <p:nvPr/>
        </p:nvGrpSpPr>
        <p:grpSpPr>
          <a:xfrm>
            <a:off x="7252712" y="4306330"/>
            <a:ext cx="3742268" cy="2743200"/>
            <a:chOff x="7252712" y="4306330"/>
            <a:chExt cx="3742268" cy="2743200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7" name="Graphique 6">
                  <a:extLst>
                    <a:ext uri="{FF2B5EF4-FFF2-40B4-BE49-F238E27FC236}">
                      <a16:creationId xmlns:a16="http://schemas.microsoft.com/office/drawing/2014/main" id="{92D08F57-04A7-4924-9F57-E36C0B43DED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738715262"/>
                    </p:ext>
                  </p:extLst>
                </p:nvPr>
              </p:nvGraphicFramePr>
              <p:xfrm>
                <a:off x="7252712" y="4306330"/>
                <a:ext cx="3742268" cy="274320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5"/>
                </a:graphicData>
              </a:graphic>
            </p:graphicFrame>
          </mc:Choice>
          <mc:Fallback xmlns="">
            <p:pic>
              <p:nvPicPr>
                <p:cNvPr id="7" name="Graphique 6">
                  <a:extLst>
                    <a:ext uri="{FF2B5EF4-FFF2-40B4-BE49-F238E27FC236}">
                      <a16:creationId xmlns:a16="http://schemas.microsoft.com/office/drawing/2014/main" id="{92D08F57-04A7-4924-9F57-E36C0B43DED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52712" y="4306330"/>
                  <a:ext cx="3742268" cy="27432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382B4197-577A-4AD0-9C5C-9060DDB65E7F}"/>
                </a:ext>
              </a:extLst>
            </p:cNvPr>
            <p:cNvCxnSpPr/>
            <p:nvPr/>
          </p:nvCxnSpPr>
          <p:spPr>
            <a:xfrm flipV="1">
              <a:off x="8809022" y="4698748"/>
              <a:ext cx="0" cy="1629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C092F69-442C-4176-9374-F274F2D1B981}"/>
                </a:ext>
              </a:extLst>
            </p:cNvPr>
            <p:cNvSpPr txBox="1"/>
            <p:nvPr/>
          </p:nvSpPr>
          <p:spPr>
            <a:xfrm>
              <a:off x="8494070" y="4698748"/>
              <a:ext cx="65594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fr-FR" sz="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1000 NPP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35E071BD-EF81-4216-AA1C-5B983650686A}"/>
                </a:ext>
              </a:extLst>
            </p:cNvPr>
            <p:cNvCxnSpPr/>
            <p:nvPr/>
          </p:nvCxnSpPr>
          <p:spPr>
            <a:xfrm flipV="1">
              <a:off x="10437137" y="4698748"/>
              <a:ext cx="0" cy="1629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C338F50-025C-441C-AFB7-C95EBEDEE066}"/>
                </a:ext>
              </a:extLst>
            </p:cNvPr>
            <p:cNvSpPr txBox="1"/>
            <p:nvPr/>
          </p:nvSpPr>
          <p:spPr>
            <a:xfrm>
              <a:off x="10091104" y="4687266"/>
              <a:ext cx="80021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fr-FR" sz="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100 000 NPP</a:t>
              </a:r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10B82F1-A1D5-4B4C-9612-E13F3BC8A425}"/>
              </a:ext>
            </a:extLst>
          </p:cNvPr>
          <p:cNvCxnSpPr/>
          <p:nvPr/>
        </p:nvCxnSpPr>
        <p:spPr>
          <a:xfrm flipV="1">
            <a:off x="8795164" y="1872291"/>
            <a:ext cx="0" cy="1629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D51D6FC-381D-4E0A-A1DE-D2E342B83E2B}"/>
              </a:ext>
            </a:extLst>
          </p:cNvPr>
          <p:cNvSpPr txBox="1"/>
          <p:nvPr/>
        </p:nvSpPr>
        <p:spPr>
          <a:xfrm>
            <a:off x="8480212" y="1845132"/>
            <a:ext cx="65594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NPP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569A94E-B75F-4940-9BE2-B2EFFF583D1A}"/>
              </a:ext>
            </a:extLst>
          </p:cNvPr>
          <p:cNvCxnSpPr/>
          <p:nvPr/>
        </p:nvCxnSpPr>
        <p:spPr>
          <a:xfrm flipV="1">
            <a:off x="10500335" y="1883773"/>
            <a:ext cx="0" cy="1629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23E68C2-C821-4484-A49A-1E864E89DD9D}"/>
              </a:ext>
            </a:extLst>
          </p:cNvPr>
          <p:cNvSpPr txBox="1"/>
          <p:nvPr/>
        </p:nvSpPr>
        <p:spPr>
          <a:xfrm>
            <a:off x="10127143" y="1836079"/>
            <a:ext cx="80021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 NPP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58751A4-7353-4BC5-8D9F-23B6CF2213F9}"/>
              </a:ext>
            </a:extLst>
          </p:cNvPr>
          <p:cNvCxnSpPr/>
          <p:nvPr/>
        </p:nvCxnSpPr>
        <p:spPr>
          <a:xfrm flipV="1">
            <a:off x="7842006" y="4698748"/>
            <a:ext cx="0" cy="16296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750ADE5-A4ED-46BF-BABD-30F09F203B83}"/>
              </a:ext>
            </a:extLst>
          </p:cNvPr>
          <p:cNvSpPr txBox="1"/>
          <p:nvPr/>
        </p:nvSpPr>
        <p:spPr>
          <a:xfrm>
            <a:off x="7554213" y="4698748"/>
            <a:ext cx="598241" cy="21544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NPP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F74E140-AC1A-4FC3-A6AB-6BE38265019B}"/>
              </a:ext>
            </a:extLst>
          </p:cNvPr>
          <p:cNvCxnSpPr/>
          <p:nvPr/>
        </p:nvCxnSpPr>
        <p:spPr>
          <a:xfrm flipV="1">
            <a:off x="8023616" y="1872291"/>
            <a:ext cx="0" cy="16296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691D671-503D-4751-8C51-CEA571B7EF36}"/>
              </a:ext>
            </a:extLst>
          </p:cNvPr>
          <p:cNvSpPr txBox="1"/>
          <p:nvPr/>
        </p:nvSpPr>
        <p:spPr>
          <a:xfrm>
            <a:off x="7735823" y="1836079"/>
            <a:ext cx="598241" cy="21544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NPP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44E74F-578F-4E74-8913-890BFE424F16}"/>
              </a:ext>
            </a:extLst>
          </p:cNvPr>
          <p:cNvSpPr txBox="1"/>
          <p:nvPr/>
        </p:nvSpPr>
        <p:spPr>
          <a:xfrm>
            <a:off x="572756" y="1836078"/>
            <a:ext cx="5724887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u="none" dirty="0"/>
              <a:t>Surveillance calendaire (peu de pluie): la plupart des concentrations sont inférieures à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u="none" dirty="0"/>
              <a:t>Suivi pluie : la plupart sont supérieures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F2C3882E-CACD-4D72-AC7F-C06697654E7B}"/>
              </a:ext>
            </a:extLst>
          </p:cNvPr>
          <p:cNvSpPr/>
          <p:nvPr/>
        </p:nvSpPr>
        <p:spPr>
          <a:xfrm>
            <a:off x="6395818" y="2369689"/>
            <a:ext cx="424544" cy="36653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48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81244-2AB1-4259-8F3F-B03FE440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35" y="348806"/>
            <a:ext cx="10515600" cy="694748"/>
          </a:xfrm>
        </p:spPr>
        <p:txBody>
          <a:bodyPr>
            <a:noAutofit/>
          </a:bodyPr>
          <a:lstStyle/>
          <a:p>
            <a:r>
              <a:rPr lang="fr-FR" sz="2400" dirty="0"/>
              <a:t>11/06/2020: exemple de pollution massive de </a:t>
            </a:r>
            <a:r>
              <a:rPr lang="fr-FR" sz="2400" i="1" dirty="0"/>
              <a:t>tous</a:t>
            </a:r>
            <a:r>
              <a:rPr lang="fr-FR" sz="2400" dirty="0"/>
              <a:t> les cours d’eau lors d’un épisode de pluie intense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9E4E24-595F-4D88-A1DB-3DBB4DFA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235" y="1329697"/>
            <a:ext cx="6219565" cy="48321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6C2D75-8308-4495-B0A5-36E33BE689EF}"/>
              </a:ext>
            </a:extLst>
          </p:cNvPr>
          <p:cNvSpPr txBox="1"/>
          <p:nvPr/>
        </p:nvSpPr>
        <p:spPr>
          <a:xfrm>
            <a:off x="523406" y="1502186"/>
            <a:ext cx="4138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11 juin 2020, </a:t>
            </a:r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tous les cours d’eau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étaient pollués à un niveau préoccupant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623FD13-69BE-49DC-AC7E-627701FBB051}"/>
              </a:ext>
            </a:extLst>
          </p:cNvPr>
          <p:cNvGrpSpPr/>
          <p:nvPr/>
        </p:nvGrpSpPr>
        <p:grpSpPr>
          <a:xfrm>
            <a:off x="660351" y="2484038"/>
            <a:ext cx="3648075" cy="3386458"/>
            <a:chOff x="768635" y="2467718"/>
            <a:chExt cx="3648075" cy="338645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24206A0-142A-41D7-8CF7-D83AEB1EC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635" y="2467718"/>
              <a:ext cx="3648075" cy="298132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4918D81-B3EB-4DE8-AFE4-1CC851FD1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897" y="2523931"/>
              <a:ext cx="3257550" cy="409575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0F80F46-22E6-4CA8-80AF-FB8B6DE7A26B}"/>
                </a:ext>
              </a:extLst>
            </p:cNvPr>
            <p:cNvSpPr txBox="1"/>
            <p:nvPr/>
          </p:nvSpPr>
          <p:spPr>
            <a:xfrm>
              <a:off x="1259174" y="5484844"/>
              <a:ext cx="24545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Cumul pluie sur 24 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99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997AD-FD06-46DE-BF43-5285781C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44"/>
            <a:ext cx="10515600" cy="694748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Des concentrations très cohérentes sur tous les cours d’eau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F8435C-3342-464B-B6B3-600425599405}"/>
              </a:ext>
            </a:extLst>
          </p:cNvPr>
          <p:cNvSpPr txBox="1"/>
          <p:nvPr/>
        </p:nvSpPr>
        <p:spPr>
          <a:xfrm>
            <a:off x="130948" y="1456968"/>
            <a:ext cx="38900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Qu’il pleuve ou non, les concentrations semblent évoluer de la même manière sur tous les cours d’eau,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quel que soit le bassin versant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lorsqu’un cours d’eau est pollué, ils le sont généralement tous, et vice-versa;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valeurs moyennes sont élevées</a:t>
            </a:r>
          </a:p>
          <a:p>
            <a:pPr algn="l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Ceci suggère une cause commune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(qui n’est pas la pluie, puisque le  phénomène s’observe aussi par temps sec…),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plutôt de nature « diffuse » que ponctuelle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C511DA-B521-420F-A2F9-7B8B08B2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334" y="1156291"/>
            <a:ext cx="7690117" cy="55164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1EC42073-E14C-46DF-9221-AA441CC1C634}"/>
              </a:ext>
            </a:extLst>
          </p:cNvPr>
          <p:cNvGrpSpPr/>
          <p:nvPr/>
        </p:nvGrpSpPr>
        <p:grpSpPr>
          <a:xfrm>
            <a:off x="4982555" y="1997653"/>
            <a:ext cx="5735891" cy="2738292"/>
            <a:chOff x="4982555" y="1997653"/>
            <a:chExt cx="5735891" cy="2738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B28520-FF76-4851-8715-D75EBCC479F1}"/>
                </a:ext>
              </a:extLst>
            </p:cNvPr>
            <p:cNvSpPr/>
            <p:nvPr/>
          </p:nvSpPr>
          <p:spPr>
            <a:xfrm>
              <a:off x="7446860" y="1997653"/>
              <a:ext cx="140530" cy="90054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3F666C-76F7-41FC-9519-BC41DF9867D6}"/>
                </a:ext>
              </a:extLst>
            </p:cNvPr>
            <p:cNvSpPr/>
            <p:nvPr/>
          </p:nvSpPr>
          <p:spPr>
            <a:xfrm>
              <a:off x="5967348" y="3417456"/>
              <a:ext cx="127755" cy="131848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E077B0-8AA0-4B65-9B3E-05BB42C2B084}"/>
                </a:ext>
              </a:extLst>
            </p:cNvPr>
            <p:cNvSpPr/>
            <p:nvPr/>
          </p:nvSpPr>
          <p:spPr>
            <a:xfrm>
              <a:off x="5824473" y="3226956"/>
              <a:ext cx="127755" cy="131848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2FD931-A586-4B20-A1F6-4D291F4B10D5}"/>
                </a:ext>
              </a:extLst>
            </p:cNvPr>
            <p:cNvSpPr/>
            <p:nvPr/>
          </p:nvSpPr>
          <p:spPr>
            <a:xfrm>
              <a:off x="5611205" y="3286887"/>
              <a:ext cx="116141" cy="1198626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B16C40-BB9F-4B6E-B564-8C0F1332B1BA}"/>
                </a:ext>
              </a:extLst>
            </p:cNvPr>
            <p:cNvSpPr/>
            <p:nvPr/>
          </p:nvSpPr>
          <p:spPr>
            <a:xfrm>
              <a:off x="5496905" y="3258312"/>
              <a:ext cx="116141" cy="1198626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E08380-E1ED-4C44-A973-FC3ABEE27152}"/>
                </a:ext>
              </a:extLst>
            </p:cNvPr>
            <p:cNvSpPr/>
            <p:nvPr/>
          </p:nvSpPr>
          <p:spPr>
            <a:xfrm>
              <a:off x="5087330" y="3086100"/>
              <a:ext cx="116141" cy="99060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BFC662-30BF-4B18-A773-93096470DAD8}"/>
                </a:ext>
              </a:extLst>
            </p:cNvPr>
            <p:cNvSpPr/>
            <p:nvPr/>
          </p:nvSpPr>
          <p:spPr>
            <a:xfrm>
              <a:off x="4982555" y="3358966"/>
              <a:ext cx="116141" cy="559168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C8D6FA-77DE-46F3-9780-1D452ADC2066}"/>
                </a:ext>
              </a:extLst>
            </p:cNvPr>
            <p:cNvSpPr/>
            <p:nvPr/>
          </p:nvSpPr>
          <p:spPr>
            <a:xfrm>
              <a:off x="7630505" y="3806641"/>
              <a:ext cx="116141" cy="559168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8B62A9-6390-46FF-90E0-4DE33B4ADE77}"/>
                </a:ext>
              </a:extLst>
            </p:cNvPr>
            <p:cNvSpPr/>
            <p:nvPr/>
          </p:nvSpPr>
          <p:spPr>
            <a:xfrm>
              <a:off x="8087705" y="3607514"/>
              <a:ext cx="116141" cy="462123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CE1676-6039-489E-A537-8187C7DAA022}"/>
                </a:ext>
              </a:extLst>
            </p:cNvPr>
            <p:cNvSpPr/>
            <p:nvPr/>
          </p:nvSpPr>
          <p:spPr>
            <a:xfrm>
              <a:off x="8925905" y="3607514"/>
              <a:ext cx="116141" cy="462123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D0ECF8-A945-45CB-92F6-83FB7DFD7CFD}"/>
                </a:ext>
              </a:extLst>
            </p:cNvPr>
            <p:cNvSpPr/>
            <p:nvPr/>
          </p:nvSpPr>
          <p:spPr>
            <a:xfrm>
              <a:off x="9459305" y="3635807"/>
              <a:ext cx="116141" cy="615086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4619C2-39FB-426C-93F1-D968CF22AAF7}"/>
                </a:ext>
              </a:extLst>
            </p:cNvPr>
            <p:cNvSpPr/>
            <p:nvPr/>
          </p:nvSpPr>
          <p:spPr>
            <a:xfrm>
              <a:off x="10126054" y="3761723"/>
              <a:ext cx="116142" cy="74425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790C6-D3A1-43AB-9605-41B7D0341604}"/>
                </a:ext>
              </a:extLst>
            </p:cNvPr>
            <p:cNvSpPr/>
            <p:nvPr/>
          </p:nvSpPr>
          <p:spPr>
            <a:xfrm>
              <a:off x="10145104" y="2695810"/>
              <a:ext cx="116142" cy="818681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4E3277-3797-4B69-8072-96AE919ECCEF}"/>
                </a:ext>
              </a:extLst>
            </p:cNvPr>
            <p:cNvSpPr/>
            <p:nvPr/>
          </p:nvSpPr>
          <p:spPr>
            <a:xfrm>
              <a:off x="10297504" y="2797751"/>
              <a:ext cx="116142" cy="90054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D32FC1-D66E-4CFD-9C31-B0D45AFF1492}"/>
                </a:ext>
              </a:extLst>
            </p:cNvPr>
            <p:cNvSpPr/>
            <p:nvPr/>
          </p:nvSpPr>
          <p:spPr>
            <a:xfrm>
              <a:off x="10602304" y="3547407"/>
              <a:ext cx="116142" cy="315636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47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10779</TotalTime>
  <Words>1520</Words>
  <Application>Microsoft Office PowerPoint</Application>
  <PresentationFormat>Grand écran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 Office</vt:lpstr>
      <vt:lpstr>Qualité bactériologique des cours d’eau de la zone LPK</vt:lpstr>
      <vt:lpstr>Pourquoi cette étude?</vt:lpstr>
      <vt:lpstr>Quel est l’état bactériologique des cours d’eau LPK ?</vt:lpstr>
      <vt:lpstr>Données de surveillance du SAGE</vt:lpstr>
      <vt:lpstr>Données analysées : 2017-2019</vt:lpstr>
      <vt:lpstr>Bilan de l’analyse des données : tous les cours d’eau sont massivement pollués, toute l’année</vt:lpstr>
      <vt:lpstr>Le suivi « pluie » confirme l’augmentation générale de la concentration d’E. coli par temps de pluie</vt:lpstr>
      <vt:lpstr>11/06/2020: exemple de pollution massive de tous les cours d’eau lors d’un épisode de pluie intense</vt:lpstr>
      <vt:lpstr>Des concentrations très cohérentes sur tous les cours d’eau </vt:lpstr>
      <vt:lpstr>La pollution des cours d’eau explique celle des eaux de baignade…</vt:lpstr>
      <vt:lpstr>Quelle peut être l’origine de ces pollutions bactériologiques?</vt:lpstr>
      <vt:lpstr>Rappel : flux de bactéries d’origine humaine ou animale </vt:lpstr>
      <vt:lpstr>Des quantités très importantes d’effluents d’origine animale sont épandues sur toute la zone LPK </vt:lpstr>
      <vt:lpstr>Conclusions</vt:lpstr>
      <vt:lpstr>Recommandations au 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Qualité bactériologique des cours d’eau de la zone LPK</dc:title>
  <dc:creator>Christophe LE VISAGE</dc:creator>
  <cp:lastModifiedBy>Christophe LE VISAGE</cp:lastModifiedBy>
  <cp:revision>2</cp:revision>
  <dcterms:created xsi:type="dcterms:W3CDTF">2021-11-08T16:51:16Z</dcterms:created>
  <dcterms:modified xsi:type="dcterms:W3CDTF">2021-11-21T15:16:30Z</dcterms:modified>
</cp:coreProperties>
</file>